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2"/>
  </p:notesMasterIdLst>
  <p:sldIdLst>
    <p:sldId id="641" r:id="rId2"/>
    <p:sldId id="257" r:id="rId3"/>
    <p:sldId id="642" r:id="rId4"/>
    <p:sldId id="536" r:id="rId5"/>
    <p:sldId id="537" r:id="rId6"/>
    <p:sldId id="539" r:id="rId7"/>
    <p:sldId id="647" r:id="rId8"/>
    <p:sldId id="540" r:id="rId9"/>
    <p:sldId id="648" r:id="rId10"/>
    <p:sldId id="542" r:id="rId11"/>
    <p:sldId id="543" r:id="rId12"/>
    <p:sldId id="650" r:id="rId13"/>
    <p:sldId id="544" r:id="rId14"/>
    <p:sldId id="545" r:id="rId15"/>
    <p:sldId id="644" r:id="rId16"/>
    <p:sldId id="645" r:id="rId17"/>
    <p:sldId id="649" r:id="rId18"/>
    <p:sldId id="547" r:id="rId19"/>
    <p:sldId id="549" r:id="rId20"/>
    <p:sldId id="550" r:id="rId21"/>
    <p:sldId id="551" r:id="rId22"/>
    <p:sldId id="552" r:id="rId23"/>
    <p:sldId id="553" r:id="rId24"/>
    <p:sldId id="554" r:id="rId25"/>
    <p:sldId id="555" r:id="rId26"/>
    <p:sldId id="556" r:id="rId27"/>
    <p:sldId id="651" r:id="rId28"/>
    <p:sldId id="557" r:id="rId29"/>
    <p:sldId id="558" r:id="rId30"/>
    <p:sldId id="559" r:id="rId31"/>
    <p:sldId id="652" r:id="rId32"/>
    <p:sldId id="560" r:id="rId33"/>
    <p:sldId id="654" r:id="rId34"/>
    <p:sldId id="562" r:id="rId35"/>
    <p:sldId id="563" r:id="rId36"/>
    <p:sldId id="564" r:id="rId37"/>
    <p:sldId id="565" r:id="rId38"/>
    <p:sldId id="655" r:id="rId39"/>
    <p:sldId id="566" r:id="rId40"/>
    <p:sldId id="656" r:id="rId41"/>
    <p:sldId id="567" r:id="rId42"/>
    <p:sldId id="657" r:id="rId43"/>
    <p:sldId id="658" r:id="rId44"/>
    <p:sldId id="568" r:id="rId45"/>
    <p:sldId id="569" r:id="rId46"/>
    <p:sldId id="570" r:id="rId47"/>
    <p:sldId id="659" r:id="rId48"/>
    <p:sldId id="571" r:id="rId49"/>
    <p:sldId id="572" r:id="rId50"/>
    <p:sldId id="646" r:id="rId51"/>
  </p:sldIdLst>
  <p:sldSz cx="10788650" cy="75787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60"/>
  </p:normalViewPr>
  <p:slideViewPr>
    <p:cSldViewPr snapToGrid="0">
      <p:cViewPr varScale="1">
        <p:scale>
          <a:sx n="114" d="100"/>
          <a:sy n="114" d="100"/>
        </p:scale>
        <p:origin x="176" y="3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29531-F10A-E044-935A-402B7A33DCFC}" type="datetimeFigureOut">
              <a:rPr lang="en-US" smtClean="0"/>
              <a:t>2/18/24</a:t>
            </a:fld>
            <a:endParaRPr lang="en-US"/>
          </a:p>
        </p:txBody>
      </p:sp>
      <p:sp>
        <p:nvSpPr>
          <p:cNvPr id="4" name="Slide Image Placeholder 3"/>
          <p:cNvSpPr>
            <a:spLocks noGrp="1" noRot="1" noChangeAspect="1"/>
          </p:cNvSpPr>
          <p:nvPr>
            <p:ph type="sldImg" idx="2"/>
          </p:nvPr>
        </p:nvSpPr>
        <p:spPr>
          <a:xfrm>
            <a:off x="1231900" y="1143000"/>
            <a:ext cx="4394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F222E-DE1E-4B4C-AC83-895D630F73D0}" type="slidenum">
              <a:rPr lang="en-US" smtClean="0"/>
              <a:t>‹#›</a:t>
            </a:fld>
            <a:endParaRPr lang="en-US"/>
          </a:p>
        </p:txBody>
      </p:sp>
    </p:spTree>
    <p:extLst>
      <p:ext uri="{BB962C8B-B14F-4D97-AF65-F5344CB8AC3E}">
        <p14:creationId xmlns:p14="http://schemas.microsoft.com/office/powerpoint/2010/main" val="165445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9149" y="1240315"/>
            <a:ext cx="9170353" cy="2638519"/>
          </a:xfrm>
        </p:spPr>
        <p:txBody>
          <a:bodyPr anchor="b"/>
          <a:lstStyle>
            <a:lvl1pPr algn="ctr">
              <a:defRPr sz="6631"/>
            </a:lvl1pPr>
          </a:lstStyle>
          <a:p>
            <a:r>
              <a:rPr lang="en-GB"/>
              <a:t>Click to edit Master title style</a:t>
            </a:r>
            <a:endParaRPr lang="en-US" dirty="0"/>
          </a:p>
        </p:txBody>
      </p:sp>
      <p:sp>
        <p:nvSpPr>
          <p:cNvPr id="3" name="Subtitle 2"/>
          <p:cNvSpPr>
            <a:spLocks noGrp="1"/>
          </p:cNvSpPr>
          <p:nvPr>
            <p:ph type="subTitle" idx="1"/>
          </p:nvPr>
        </p:nvSpPr>
        <p:spPr>
          <a:xfrm>
            <a:off x="1348581" y="3980586"/>
            <a:ext cx="8091488" cy="1829770"/>
          </a:xfrm>
        </p:spPr>
        <p:txBody>
          <a:bodyPr/>
          <a:lstStyle>
            <a:lvl1pPr marL="0" indent="0" algn="ctr">
              <a:buNone/>
              <a:defRPr sz="2652"/>
            </a:lvl1pPr>
            <a:lvl2pPr marL="505252" indent="0" algn="ctr">
              <a:buNone/>
              <a:defRPr sz="2210"/>
            </a:lvl2pPr>
            <a:lvl3pPr marL="1010503" indent="0" algn="ctr">
              <a:buNone/>
              <a:defRPr sz="1989"/>
            </a:lvl3pPr>
            <a:lvl4pPr marL="1515755" indent="0" algn="ctr">
              <a:buNone/>
              <a:defRPr sz="1768"/>
            </a:lvl4pPr>
            <a:lvl5pPr marL="2021007" indent="0" algn="ctr">
              <a:buNone/>
              <a:defRPr sz="1768"/>
            </a:lvl5pPr>
            <a:lvl6pPr marL="2526259" indent="0" algn="ctr">
              <a:buNone/>
              <a:defRPr sz="1768"/>
            </a:lvl6pPr>
            <a:lvl7pPr marL="3031510" indent="0" algn="ctr">
              <a:buNone/>
              <a:defRPr sz="1768"/>
            </a:lvl7pPr>
            <a:lvl8pPr marL="3536762" indent="0" algn="ctr">
              <a:buNone/>
              <a:defRPr sz="1768"/>
            </a:lvl8pPr>
            <a:lvl9pPr marL="4042014" indent="0" algn="ctr">
              <a:buNone/>
              <a:defRPr sz="1768"/>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2E66175-D0FC-CE49-AEBC-6EB58A0E6BB1}" type="datetime1">
              <a:rPr lang="en-GB" smtClean="0"/>
              <a:t>18/02/2024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28042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DF0828-9B52-B049-BB6F-501B7491422F}" type="datetime1">
              <a:rPr lang="en-GB" smtClean="0"/>
              <a:t>18/02/2024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63637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0628" y="403497"/>
            <a:ext cx="2326303" cy="642261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41720" y="403497"/>
            <a:ext cx="6844050" cy="642261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6B2CE96-5CE1-A24E-B7E2-A7F309264F14}" type="datetime1">
              <a:rPr lang="en-GB" smtClean="0"/>
              <a:t>18/02/2024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96195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CCD8A6-9AF2-6748-B3B7-20FC1E65406A}" type="datetime1">
              <a:rPr lang="en-GB" smtClean="0"/>
              <a:t>18/02/2024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52034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6101" y="1889420"/>
            <a:ext cx="9305211" cy="3152539"/>
          </a:xfrm>
        </p:spPr>
        <p:txBody>
          <a:bodyPr anchor="b"/>
          <a:lstStyle>
            <a:lvl1pPr>
              <a:defRPr sz="6631"/>
            </a:lvl1pPr>
          </a:lstStyle>
          <a:p>
            <a:r>
              <a:rPr lang="en-GB"/>
              <a:t>Click to edit Master title style</a:t>
            </a:r>
            <a:endParaRPr lang="en-US" dirty="0"/>
          </a:p>
        </p:txBody>
      </p:sp>
      <p:sp>
        <p:nvSpPr>
          <p:cNvPr id="3" name="Text Placeholder 2"/>
          <p:cNvSpPr>
            <a:spLocks noGrp="1"/>
          </p:cNvSpPr>
          <p:nvPr>
            <p:ph type="body" idx="1"/>
          </p:nvPr>
        </p:nvSpPr>
        <p:spPr>
          <a:xfrm>
            <a:off x="736101" y="5071783"/>
            <a:ext cx="9305211" cy="1657846"/>
          </a:xfrm>
        </p:spPr>
        <p:txBody>
          <a:bodyPr/>
          <a:lstStyle>
            <a:lvl1pPr marL="0" indent="0">
              <a:buNone/>
              <a:defRPr sz="2652">
                <a:solidFill>
                  <a:schemeClr val="tx1"/>
                </a:solidFill>
              </a:defRPr>
            </a:lvl1pPr>
            <a:lvl2pPr marL="505252" indent="0">
              <a:buNone/>
              <a:defRPr sz="2210">
                <a:solidFill>
                  <a:schemeClr val="tx1">
                    <a:tint val="75000"/>
                  </a:schemeClr>
                </a:solidFill>
              </a:defRPr>
            </a:lvl2pPr>
            <a:lvl3pPr marL="1010503" indent="0">
              <a:buNone/>
              <a:defRPr sz="1989">
                <a:solidFill>
                  <a:schemeClr val="tx1">
                    <a:tint val="75000"/>
                  </a:schemeClr>
                </a:solidFill>
              </a:defRPr>
            </a:lvl3pPr>
            <a:lvl4pPr marL="1515755" indent="0">
              <a:buNone/>
              <a:defRPr sz="1768">
                <a:solidFill>
                  <a:schemeClr val="tx1">
                    <a:tint val="75000"/>
                  </a:schemeClr>
                </a:solidFill>
              </a:defRPr>
            </a:lvl4pPr>
            <a:lvl5pPr marL="2021007" indent="0">
              <a:buNone/>
              <a:defRPr sz="1768">
                <a:solidFill>
                  <a:schemeClr val="tx1">
                    <a:tint val="75000"/>
                  </a:schemeClr>
                </a:solidFill>
              </a:defRPr>
            </a:lvl5pPr>
            <a:lvl6pPr marL="2526259" indent="0">
              <a:buNone/>
              <a:defRPr sz="1768">
                <a:solidFill>
                  <a:schemeClr val="tx1">
                    <a:tint val="75000"/>
                  </a:schemeClr>
                </a:solidFill>
              </a:defRPr>
            </a:lvl6pPr>
            <a:lvl7pPr marL="3031510" indent="0">
              <a:buNone/>
              <a:defRPr sz="1768">
                <a:solidFill>
                  <a:schemeClr val="tx1">
                    <a:tint val="75000"/>
                  </a:schemeClr>
                </a:solidFill>
              </a:defRPr>
            </a:lvl7pPr>
            <a:lvl8pPr marL="3536762" indent="0">
              <a:buNone/>
              <a:defRPr sz="1768">
                <a:solidFill>
                  <a:schemeClr val="tx1">
                    <a:tint val="75000"/>
                  </a:schemeClr>
                </a:solidFill>
              </a:defRPr>
            </a:lvl8pPr>
            <a:lvl9pPr marL="4042014" indent="0">
              <a:buNone/>
              <a:defRPr sz="1768">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F0F1FE8-DA9F-0341-896E-E118ED43E6C5}" type="datetime1">
              <a:rPr lang="en-GB" smtClean="0"/>
              <a:t>18/02/2024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33880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41720" y="2017485"/>
            <a:ext cx="4585176" cy="48086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61754" y="2017485"/>
            <a:ext cx="4585176" cy="48086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84F6FAC-7721-344E-82FA-9646D5DEA6D9}" type="datetime1">
              <a:rPr lang="en-GB" smtClean="0"/>
              <a:t>18/02/2024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2371976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43125" y="403499"/>
            <a:ext cx="9305211" cy="1464870"/>
          </a:xfrm>
        </p:spPr>
        <p:txBody>
          <a:bodyPr/>
          <a:lstStyle/>
          <a:p>
            <a:r>
              <a:rPr lang="en-GB"/>
              <a:t>Click to edit Master title style</a:t>
            </a:r>
            <a:endParaRPr lang="en-US" dirty="0"/>
          </a:p>
        </p:txBody>
      </p:sp>
      <p:sp>
        <p:nvSpPr>
          <p:cNvPr id="3" name="Text Placeholder 2"/>
          <p:cNvSpPr>
            <a:spLocks noGrp="1"/>
          </p:cNvSpPr>
          <p:nvPr>
            <p:ph type="body" idx="1"/>
          </p:nvPr>
        </p:nvSpPr>
        <p:spPr>
          <a:xfrm>
            <a:off x="743126" y="1857841"/>
            <a:ext cx="4564104" cy="910499"/>
          </a:xfrm>
        </p:spPr>
        <p:txBody>
          <a:bodyPr anchor="b"/>
          <a:lstStyle>
            <a:lvl1pPr marL="0" indent="0">
              <a:buNone/>
              <a:defRPr sz="2652" b="1"/>
            </a:lvl1pPr>
            <a:lvl2pPr marL="505252" indent="0">
              <a:buNone/>
              <a:defRPr sz="2210" b="1"/>
            </a:lvl2pPr>
            <a:lvl3pPr marL="1010503" indent="0">
              <a:buNone/>
              <a:defRPr sz="1989" b="1"/>
            </a:lvl3pPr>
            <a:lvl4pPr marL="1515755" indent="0">
              <a:buNone/>
              <a:defRPr sz="1768" b="1"/>
            </a:lvl4pPr>
            <a:lvl5pPr marL="2021007" indent="0">
              <a:buNone/>
              <a:defRPr sz="1768" b="1"/>
            </a:lvl5pPr>
            <a:lvl6pPr marL="2526259" indent="0">
              <a:buNone/>
              <a:defRPr sz="1768" b="1"/>
            </a:lvl6pPr>
            <a:lvl7pPr marL="3031510" indent="0">
              <a:buNone/>
              <a:defRPr sz="1768" b="1"/>
            </a:lvl7pPr>
            <a:lvl8pPr marL="3536762" indent="0">
              <a:buNone/>
              <a:defRPr sz="1768" b="1"/>
            </a:lvl8pPr>
            <a:lvl9pPr marL="4042014" indent="0">
              <a:buNone/>
              <a:defRPr sz="1768" b="1"/>
            </a:lvl9pPr>
          </a:lstStyle>
          <a:p>
            <a:pPr lvl="0"/>
            <a:r>
              <a:rPr lang="en-GB"/>
              <a:t>Click to edit Master text styles</a:t>
            </a:r>
          </a:p>
        </p:txBody>
      </p:sp>
      <p:sp>
        <p:nvSpPr>
          <p:cNvPr id="4" name="Content Placeholder 3"/>
          <p:cNvSpPr>
            <a:spLocks noGrp="1"/>
          </p:cNvSpPr>
          <p:nvPr>
            <p:ph sz="half" idx="2"/>
          </p:nvPr>
        </p:nvSpPr>
        <p:spPr>
          <a:xfrm>
            <a:off x="743126" y="2768340"/>
            <a:ext cx="4564104" cy="40718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61755" y="1857841"/>
            <a:ext cx="4586581" cy="910499"/>
          </a:xfrm>
        </p:spPr>
        <p:txBody>
          <a:bodyPr anchor="b"/>
          <a:lstStyle>
            <a:lvl1pPr marL="0" indent="0">
              <a:buNone/>
              <a:defRPr sz="2652" b="1"/>
            </a:lvl1pPr>
            <a:lvl2pPr marL="505252" indent="0">
              <a:buNone/>
              <a:defRPr sz="2210" b="1"/>
            </a:lvl2pPr>
            <a:lvl3pPr marL="1010503" indent="0">
              <a:buNone/>
              <a:defRPr sz="1989" b="1"/>
            </a:lvl3pPr>
            <a:lvl4pPr marL="1515755" indent="0">
              <a:buNone/>
              <a:defRPr sz="1768" b="1"/>
            </a:lvl4pPr>
            <a:lvl5pPr marL="2021007" indent="0">
              <a:buNone/>
              <a:defRPr sz="1768" b="1"/>
            </a:lvl5pPr>
            <a:lvl6pPr marL="2526259" indent="0">
              <a:buNone/>
              <a:defRPr sz="1768" b="1"/>
            </a:lvl6pPr>
            <a:lvl7pPr marL="3031510" indent="0">
              <a:buNone/>
              <a:defRPr sz="1768" b="1"/>
            </a:lvl7pPr>
            <a:lvl8pPr marL="3536762" indent="0">
              <a:buNone/>
              <a:defRPr sz="1768" b="1"/>
            </a:lvl8pPr>
            <a:lvl9pPr marL="4042014" indent="0">
              <a:buNone/>
              <a:defRPr sz="1768" b="1"/>
            </a:lvl9pPr>
          </a:lstStyle>
          <a:p>
            <a:pPr lvl="0"/>
            <a:r>
              <a:rPr lang="en-GB"/>
              <a:t>Click to edit Master text styles</a:t>
            </a:r>
          </a:p>
        </p:txBody>
      </p:sp>
      <p:sp>
        <p:nvSpPr>
          <p:cNvPr id="6" name="Content Placeholder 5"/>
          <p:cNvSpPr>
            <a:spLocks noGrp="1"/>
          </p:cNvSpPr>
          <p:nvPr>
            <p:ph sz="quarter" idx="4"/>
          </p:nvPr>
        </p:nvSpPr>
        <p:spPr>
          <a:xfrm>
            <a:off x="5461755" y="2768340"/>
            <a:ext cx="4586581" cy="40718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B33A5F-C5BB-904A-824A-5D2B8C59B15C}" type="datetime1">
              <a:rPr lang="en-GB" smtClean="0"/>
              <a:t>18/02/2024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410845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A5635D5-7420-9F48-AAC3-1001C12287F5}" type="datetime1">
              <a:rPr lang="en-GB" smtClean="0"/>
              <a:t>18/02/2024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1319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A1E68D-7A03-B84A-87F6-F8CB33A2A84C}" type="datetime1">
              <a:rPr lang="en-GB" smtClean="0"/>
              <a:t>18/02/2024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387015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3125" y="505248"/>
            <a:ext cx="3479620" cy="1768369"/>
          </a:xfrm>
        </p:spPr>
        <p:txBody>
          <a:bodyPr anchor="b"/>
          <a:lstStyle>
            <a:lvl1pPr>
              <a:defRPr sz="3536"/>
            </a:lvl1pPr>
          </a:lstStyle>
          <a:p>
            <a:r>
              <a:rPr lang="en-GB"/>
              <a:t>Click to edit Master title style</a:t>
            </a:r>
            <a:endParaRPr lang="en-US" dirty="0"/>
          </a:p>
        </p:txBody>
      </p:sp>
      <p:sp>
        <p:nvSpPr>
          <p:cNvPr id="3" name="Content Placeholder 2"/>
          <p:cNvSpPr>
            <a:spLocks noGrp="1"/>
          </p:cNvSpPr>
          <p:nvPr>
            <p:ph idx="1"/>
          </p:nvPr>
        </p:nvSpPr>
        <p:spPr>
          <a:xfrm>
            <a:off x="4586581" y="1091198"/>
            <a:ext cx="5461754" cy="5385807"/>
          </a:xfrm>
        </p:spPr>
        <p:txBody>
          <a:bodyPr/>
          <a:lstStyle>
            <a:lvl1pPr>
              <a:defRPr sz="3536"/>
            </a:lvl1pPr>
            <a:lvl2pPr>
              <a:defRPr sz="3094"/>
            </a:lvl2pPr>
            <a:lvl3pPr>
              <a:defRPr sz="2652"/>
            </a:lvl3pPr>
            <a:lvl4pPr>
              <a:defRPr sz="2210"/>
            </a:lvl4pPr>
            <a:lvl5pPr>
              <a:defRPr sz="2210"/>
            </a:lvl5pPr>
            <a:lvl6pPr>
              <a:defRPr sz="2210"/>
            </a:lvl6pPr>
            <a:lvl7pPr>
              <a:defRPr sz="2210"/>
            </a:lvl7pPr>
            <a:lvl8pPr>
              <a:defRPr sz="2210"/>
            </a:lvl8pPr>
            <a:lvl9pPr>
              <a:defRPr sz="221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43125" y="2273617"/>
            <a:ext cx="3479620" cy="4212158"/>
          </a:xfrm>
        </p:spPr>
        <p:txBody>
          <a:bodyPr/>
          <a:lstStyle>
            <a:lvl1pPr marL="0" indent="0">
              <a:buNone/>
              <a:defRPr sz="1768"/>
            </a:lvl1pPr>
            <a:lvl2pPr marL="505252" indent="0">
              <a:buNone/>
              <a:defRPr sz="1547"/>
            </a:lvl2pPr>
            <a:lvl3pPr marL="1010503" indent="0">
              <a:buNone/>
              <a:defRPr sz="1326"/>
            </a:lvl3pPr>
            <a:lvl4pPr marL="1515755" indent="0">
              <a:buNone/>
              <a:defRPr sz="1105"/>
            </a:lvl4pPr>
            <a:lvl5pPr marL="2021007" indent="0">
              <a:buNone/>
              <a:defRPr sz="1105"/>
            </a:lvl5pPr>
            <a:lvl6pPr marL="2526259" indent="0">
              <a:buNone/>
              <a:defRPr sz="1105"/>
            </a:lvl6pPr>
            <a:lvl7pPr marL="3031510" indent="0">
              <a:buNone/>
              <a:defRPr sz="1105"/>
            </a:lvl7pPr>
            <a:lvl8pPr marL="3536762" indent="0">
              <a:buNone/>
              <a:defRPr sz="1105"/>
            </a:lvl8pPr>
            <a:lvl9pPr marL="4042014" indent="0">
              <a:buNone/>
              <a:defRPr sz="1105"/>
            </a:lvl9pPr>
          </a:lstStyle>
          <a:p>
            <a:pPr lvl="0"/>
            <a:r>
              <a:rPr lang="en-GB"/>
              <a:t>Click to edit Master text styles</a:t>
            </a:r>
          </a:p>
        </p:txBody>
      </p:sp>
      <p:sp>
        <p:nvSpPr>
          <p:cNvPr id="5" name="Date Placeholder 4"/>
          <p:cNvSpPr>
            <a:spLocks noGrp="1"/>
          </p:cNvSpPr>
          <p:nvPr>
            <p:ph type="dt" sz="half" idx="10"/>
          </p:nvPr>
        </p:nvSpPr>
        <p:spPr/>
        <p:txBody>
          <a:bodyPr/>
          <a:lstStyle/>
          <a:p>
            <a:fld id="{52D21056-C712-B24C-BE06-B6CA1D147043}" type="datetime1">
              <a:rPr lang="en-GB" smtClean="0"/>
              <a:t>18/02/2024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181971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3125" y="505248"/>
            <a:ext cx="3479620" cy="1768369"/>
          </a:xfrm>
        </p:spPr>
        <p:txBody>
          <a:bodyPr anchor="b"/>
          <a:lstStyle>
            <a:lvl1pPr>
              <a:defRPr sz="3536"/>
            </a:lvl1pPr>
          </a:lstStyle>
          <a:p>
            <a:r>
              <a:rPr lang="en-GB"/>
              <a:t>Click to edit Master title style</a:t>
            </a:r>
            <a:endParaRPr lang="en-US" dirty="0"/>
          </a:p>
        </p:txBody>
      </p:sp>
      <p:sp>
        <p:nvSpPr>
          <p:cNvPr id="3" name="Picture Placeholder 2"/>
          <p:cNvSpPr>
            <a:spLocks noGrp="1" noChangeAspect="1"/>
          </p:cNvSpPr>
          <p:nvPr>
            <p:ph type="pic" idx="1"/>
          </p:nvPr>
        </p:nvSpPr>
        <p:spPr>
          <a:xfrm>
            <a:off x="4586581" y="1091198"/>
            <a:ext cx="5461754" cy="5385807"/>
          </a:xfrm>
        </p:spPr>
        <p:txBody>
          <a:bodyPr anchor="t"/>
          <a:lstStyle>
            <a:lvl1pPr marL="0" indent="0">
              <a:buNone/>
              <a:defRPr sz="3536"/>
            </a:lvl1pPr>
            <a:lvl2pPr marL="505252" indent="0">
              <a:buNone/>
              <a:defRPr sz="3094"/>
            </a:lvl2pPr>
            <a:lvl3pPr marL="1010503" indent="0">
              <a:buNone/>
              <a:defRPr sz="2652"/>
            </a:lvl3pPr>
            <a:lvl4pPr marL="1515755" indent="0">
              <a:buNone/>
              <a:defRPr sz="2210"/>
            </a:lvl4pPr>
            <a:lvl5pPr marL="2021007" indent="0">
              <a:buNone/>
              <a:defRPr sz="2210"/>
            </a:lvl5pPr>
            <a:lvl6pPr marL="2526259" indent="0">
              <a:buNone/>
              <a:defRPr sz="2210"/>
            </a:lvl6pPr>
            <a:lvl7pPr marL="3031510" indent="0">
              <a:buNone/>
              <a:defRPr sz="2210"/>
            </a:lvl7pPr>
            <a:lvl8pPr marL="3536762" indent="0">
              <a:buNone/>
              <a:defRPr sz="2210"/>
            </a:lvl8pPr>
            <a:lvl9pPr marL="4042014" indent="0">
              <a:buNone/>
              <a:defRPr sz="2210"/>
            </a:lvl9pPr>
          </a:lstStyle>
          <a:p>
            <a:r>
              <a:rPr lang="en-GB"/>
              <a:t>Click icon to add picture</a:t>
            </a:r>
            <a:endParaRPr lang="en-US" dirty="0"/>
          </a:p>
        </p:txBody>
      </p:sp>
      <p:sp>
        <p:nvSpPr>
          <p:cNvPr id="4" name="Text Placeholder 3"/>
          <p:cNvSpPr>
            <a:spLocks noGrp="1"/>
          </p:cNvSpPr>
          <p:nvPr>
            <p:ph type="body" sz="half" idx="2"/>
          </p:nvPr>
        </p:nvSpPr>
        <p:spPr>
          <a:xfrm>
            <a:off x="743125" y="2273617"/>
            <a:ext cx="3479620" cy="4212158"/>
          </a:xfrm>
        </p:spPr>
        <p:txBody>
          <a:bodyPr/>
          <a:lstStyle>
            <a:lvl1pPr marL="0" indent="0">
              <a:buNone/>
              <a:defRPr sz="1768"/>
            </a:lvl1pPr>
            <a:lvl2pPr marL="505252" indent="0">
              <a:buNone/>
              <a:defRPr sz="1547"/>
            </a:lvl2pPr>
            <a:lvl3pPr marL="1010503" indent="0">
              <a:buNone/>
              <a:defRPr sz="1326"/>
            </a:lvl3pPr>
            <a:lvl4pPr marL="1515755" indent="0">
              <a:buNone/>
              <a:defRPr sz="1105"/>
            </a:lvl4pPr>
            <a:lvl5pPr marL="2021007" indent="0">
              <a:buNone/>
              <a:defRPr sz="1105"/>
            </a:lvl5pPr>
            <a:lvl6pPr marL="2526259" indent="0">
              <a:buNone/>
              <a:defRPr sz="1105"/>
            </a:lvl6pPr>
            <a:lvl7pPr marL="3031510" indent="0">
              <a:buNone/>
              <a:defRPr sz="1105"/>
            </a:lvl7pPr>
            <a:lvl8pPr marL="3536762" indent="0">
              <a:buNone/>
              <a:defRPr sz="1105"/>
            </a:lvl8pPr>
            <a:lvl9pPr marL="4042014" indent="0">
              <a:buNone/>
              <a:defRPr sz="1105"/>
            </a:lvl9pPr>
          </a:lstStyle>
          <a:p>
            <a:pPr lvl="0"/>
            <a:r>
              <a:rPr lang="en-GB"/>
              <a:t>Click to edit Master text styles</a:t>
            </a:r>
          </a:p>
        </p:txBody>
      </p:sp>
      <p:sp>
        <p:nvSpPr>
          <p:cNvPr id="5" name="Date Placeholder 4"/>
          <p:cNvSpPr>
            <a:spLocks noGrp="1"/>
          </p:cNvSpPr>
          <p:nvPr>
            <p:ph type="dt" sz="half" idx="10"/>
          </p:nvPr>
        </p:nvSpPr>
        <p:spPr/>
        <p:txBody>
          <a:bodyPr/>
          <a:lstStyle/>
          <a:p>
            <a:fld id="{EA35B59B-7CE5-E54F-86FC-1D82E5772F6C}" type="datetime1">
              <a:rPr lang="en-GB" smtClean="0"/>
              <a:t>18/02/2024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0C559-0D42-4D76-92B1-8C19F3BDA397}" type="slidenum">
              <a:rPr lang="en-US" smtClean="0"/>
              <a:t>‹#›</a:t>
            </a:fld>
            <a:endParaRPr lang="en-US"/>
          </a:p>
        </p:txBody>
      </p:sp>
    </p:spTree>
    <p:extLst>
      <p:ext uri="{BB962C8B-B14F-4D97-AF65-F5344CB8AC3E}">
        <p14:creationId xmlns:p14="http://schemas.microsoft.com/office/powerpoint/2010/main" val="960226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1720" y="403499"/>
            <a:ext cx="9305211" cy="146487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41720" y="2017485"/>
            <a:ext cx="9305211" cy="480863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1720" y="7024357"/>
            <a:ext cx="2427446" cy="403497"/>
          </a:xfrm>
          <a:prstGeom prst="rect">
            <a:avLst/>
          </a:prstGeom>
        </p:spPr>
        <p:txBody>
          <a:bodyPr vert="horz" lIns="91440" tIns="45720" rIns="91440" bIns="45720" rtlCol="0" anchor="ctr"/>
          <a:lstStyle>
            <a:lvl1pPr algn="l">
              <a:defRPr sz="1326">
                <a:solidFill>
                  <a:schemeClr val="tx1">
                    <a:tint val="75000"/>
                  </a:schemeClr>
                </a:solidFill>
              </a:defRPr>
            </a:lvl1pPr>
          </a:lstStyle>
          <a:p>
            <a:fld id="{53A05464-7D02-9243-8C22-1D3A3CA12538}" type="datetime1">
              <a:rPr lang="en-GB" smtClean="0"/>
              <a:t>18/02/2024</a:t>
            </a:fld>
            <a:endParaRPr lang="en-US"/>
          </a:p>
        </p:txBody>
      </p:sp>
      <p:sp>
        <p:nvSpPr>
          <p:cNvPr id="5" name="Footer Placeholder 4"/>
          <p:cNvSpPr>
            <a:spLocks noGrp="1"/>
          </p:cNvSpPr>
          <p:nvPr>
            <p:ph type="ftr" sz="quarter" idx="3"/>
          </p:nvPr>
        </p:nvSpPr>
        <p:spPr>
          <a:xfrm>
            <a:off x="3573741" y="7024357"/>
            <a:ext cx="3641169" cy="403497"/>
          </a:xfrm>
          <a:prstGeom prst="rect">
            <a:avLst/>
          </a:prstGeom>
        </p:spPr>
        <p:txBody>
          <a:bodyPr vert="horz" lIns="91440" tIns="45720" rIns="91440" bIns="45720" rtlCol="0" anchor="ctr"/>
          <a:lstStyle>
            <a:lvl1pPr algn="ctr">
              <a:defRPr sz="132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19484" y="7024357"/>
            <a:ext cx="2427446" cy="403497"/>
          </a:xfrm>
          <a:prstGeom prst="rect">
            <a:avLst/>
          </a:prstGeom>
        </p:spPr>
        <p:txBody>
          <a:bodyPr vert="horz" lIns="91440" tIns="45720" rIns="91440" bIns="45720" rtlCol="0" anchor="ctr"/>
          <a:lstStyle>
            <a:lvl1pPr algn="r">
              <a:defRPr sz="1326">
                <a:solidFill>
                  <a:schemeClr val="tx1">
                    <a:tint val="75000"/>
                  </a:schemeClr>
                </a:solidFill>
              </a:defRPr>
            </a:lvl1pPr>
          </a:lstStyle>
          <a:p>
            <a:fld id="{DD40C559-0D42-4D76-92B1-8C19F3BDA397}" type="slidenum">
              <a:rPr lang="en-US" smtClean="0"/>
              <a:t>‹#›</a:t>
            </a:fld>
            <a:endParaRPr lang="en-US"/>
          </a:p>
        </p:txBody>
      </p:sp>
    </p:spTree>
    <p:extLst>
      <p:ext uri="{BB962C8B-B14F-4D97-AF65-F5344CB8AC3E}">
        <p14:creationId xmlns:p14="http://schemas.microsoft.com/office/powerpoint/2010/main" val="2052381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010503" rtl="0" eaLnBrk="1" latinLnBrk="0" hangingPunct="1">
        <a:lnSpc>
          <a:spcPct val="90000"/>
        </a:lnSpc>
        <a:spcBef>
          <a:spcPct val="0"/>
        </a:spcBef>
        <a:buNone/>
        <a:defRPr sz="4862" kern="1200">
          <a:solidFill>
            <a:schemeClr val="tx1"/>
          </a:solidFill>
          <a:latin typeface="+mj-lt"/>
          <a:ea typeface="+mj-ea"/>
          <a:cs typeface="+mj-cs"/>
        </a:defRPr>
      </a:lvl1pPr>
    </p:titleStyle>
    <p:bodyStyle>
      <a:lvl1pPr marL="252626" indent="-252626" algn="l" defTabSz="1010503" rtl="0" eaLnBrk="1" latinLnBrk="0" hangingPunct="1">
        <a:lnSpc>
          <a:spcPct val="90000"/>
        </a:lnSpc>
        <a:spcBef>
          <a:spcPts val="1105"/>
        </a:spcBef>
        <a:buFont typeface="Arial" panose="020B0604020202020204" pitchFamily="34" charset="0"/>
        <a:buChar char="•"/>
        <a:defRPr sz="3094" kern="1200">
          <a:solidFill>
            <a:schemeClr val="tx1"/>
          </a:solidFill>
          <a:latin typeface="+mn-lt"/>
          <a:ea typeface="+mn-ea"/>
          <a:cs typeface="+mn-cs"/>
        </a:defRPr>
      </a:lvl1pPr>
      <a:lvl2pPr marL="757878" indent="-252626" algn="l" defTabSz="1010503" rtl="0" eaLnBrk="1" latinLnBrk="0" hangingPunct="1">
        <a:lnSpc>
          <a:spcPct val="90000"/>
        </a:lnSpc>
        <a:spcBef>
          <a:spcPts val="553"/>
        </a:spcBef>
        <a:buFont typeface="Arial" panose="020B0604020202020204" pitchFamily="34" charset="0"/>
        <a:buChar char="•"/>
        <a:defRPr sz="2652" kern="1200">
          <a:solidFill>
            <a:schemeClr val="tx1"/>
          </a:solidFill>
          <a:latin typeface="+mn-lt"/>
          <a:ea typeface="+mn-ea"/>
          <a:cs typeface="+mn-cs"/>
        </a:defRPr>
      </a:lvl2pPr>
      <a:lvl3pPr marL="1263129" indent="-252626" algn="l" defTabSz="1010503" rtl="0" eaLnBrk="1" latinLnBrk="0" hangingPunct="1">
        <a:lnSpc>
          <a:spcPct val="90000"/>
        </a:lnSpc>
        <a:spcBef>
          <a:spcPts val="553"/>
        </a:spcBef>
        <a:buFont typeface="Arial" panose="020B0604020202020204" pitchFamily="34" charset="0"/>
        <a:buChar char="•"/>
        <a:defRPr sz="2210" kern="1200">
          <a:solidFill>
            <a:schemeClr val="tx1"/>
          </a:solidFill>
          <a:latin typeface="+mn-lt"/>
          <a:ea typeface="+mn-ea"/>
          <a:cs typeface="+mn-cs"/>
        </a:defRPr>
      </a:lvl3pPr>
      <a:lvl4pPr marL="1768381"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4pPr>
      <a:lvl5pPr marL="2273633"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5pPr>
      <a:lvl6pPr marL="2778884"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6pPr>
      <a:lvl7pPr marL="3284136"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7pPr>
      <a:lvl8pPr marL="3789388"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8pPr>
      <a:lvl9pPr marL="4294640" indent="-252626" algn="l" defTabSz="1010503" rtl="0" eaLnBrk="1" latinLnBrk="0" hangingPunct="1">
        <a:lnSpc>
          <a:spcPct val="90000"/>
        </a:lnSpc>
        <a:spcBef>
          <a:spcPts val="553"/>
        </a:spcBef>
        <a:buFont typeface="Arial" panose="020B0604020202020204" pitchFamily="34" charset="0"/>
        <a:buChar char="•"/>
        <a:defRPr sz="1989" kern="1200">
          <a:solidFill>
            <a:schemeClr val="tx1"/>
          </a:solidFill>
          <a:latin typeface="+mn-lt"/>
          <a:ea typeface="+mn-ea"/>
          <a:cs typeface="+mn-cs"/>
        </a:defRPr>
      </a:lvl9pPr>
    </p:bodyStyle>
    <p:otherStyle>
      <a:defPPr>
        <a:defRPr lang="en-US"/>
      </a:defPPr>
      <a:lvl1pPr marL="0" algn="l" defTabSz="1010503" rtl="0" eaLnBrk="1" latinLnBrk="0" hangingPunct="1">
        <a:defRPr sz="1989" kern="1200">
          <a:solidFill>
            <a:schemeClr val="tx1"/>
          </a:solidFill>
          <a:latin typeface="+mn-lt"/>
          <a:ea typeface="+mn-ea"/>
          <a:cs typeface="+mn-cs"/>
        </a:defRPr>
      </a:lvl1pPr>
      <a:lvl2pPr marL="505252" algn="l" defTabSz="1010503" rtl="0" eaLnBrk="1" latinLnBrk="0" hangingPunct="1">
        <a:defRPr sz="1989" kern="1200">
          <a:solidFill>
            <a:schemeClr val="tx1"/>
          </a:solidFill>
          <a:latin typeface="+mn-lt"/>
          <a:ea typeface="+mn-ea"/>
          <a:cs typeface="+mn-cs"/>
        </a:defRPr>
      </a:lvl2pPr>
      <a:lvl3pPr marL="1010503" algn="l" defTabSz="1010503" rtl="0" eaLnBrk="1" latinLnBrk="0" hangingPunct="1">
        <a:defRPr sz="1989" kern="1200">
          <a:solidFill>
            <a:schemeClr val="tx1"/>
          </a:solidFill>
          <a:latin typeface="+mn-lt"/>
          <a:ea typeface="+mn-ea"/>
          <a:cs typeface="+mn-cs"/>
        </a:defRPr>
      </a:lvl3pPr>
      <a:lvl4pPr marL="1515755" algn="l" defTabSz="1010503" rtl="0" eaLnBrk="1" latinLnBrk="0" hangingPunct="1">
        <a:defRPr sz="1989" kern="1200">
          <a:solidFill>
            <a:schemeClr val="tx1"/>
          </a:solidFill>
          <a:latin typeface="+mn-lt"/>
          <a:ea typeface="+mn-ea"/>
          <a:cs typeface="+mn-cs"/>
        </a:defRPr>
      </a:lvl4pPr>
      <a:lvl5pPr marL="2021007" algn="l" defTabSz="1010503" rtl="0" eaLnBrk="1" latinLnBrk="0" hangingPunct="1">
        <a:defRPr sz="1989" kern="1200">
          <a:solidFill>
            <a:schemeClr val="tx1"/>
          </a:solidFill>
          <a:latin typeface="+mn-lt"/>
          <a:ea typeface="+mn-ea"/>
          <a:cs typeface="+mn-cs"/>
        </a:defRPr>
      </a:lvl5pPr>
      <a:lvl6pPr marL="2526259" algn="l" defTabSz="1010503" rtl="0" eaLnBrk="1" latinLnBrk="0" hangingPunct="1">
        <a:defRPr sz="1989" kern="1200">
          <a:solidFill>
            <a:schemeClr val="tx1"/>
          </a:solidFill>
          <a:latin typeface="+mn-lt"/>
          <a:ea typeface="+mn-ea"/>
          <a:cs typeface="+mn-cs"/>
        </a:defRPr>
      </a:lvl6pPr>
      <a:lvl7pPr marL="3031510" algn="l" defTabSz="1010503" rtl="0" eaLnBrk="1" latinLnBrk="0" hangingPunct="1">
        <a:defRPr sz="1989" kern="1200">
          <a:solidFill>
            <a:schemeClr val="tx1"/>
          </a:solidFill>
          <a:latin typeface="+mn-lt"/>
          <a:ea typeface="+mn-ea"/>
          <a:cs typeface="+mn-cs"/>
        </a:defRPr>
      </a:lvl7pPr>
      <a:lvl8pPr marL="3536762" algn="l" defTabSz="1010503" rtl="0" eaLnBrk="1" latinLnBrk="0" hangingPunct="1">
        <a:defRPr sz="1989" kern="1200">
          <a:solidFill>
            <a:schemeClr val="tx1"/>
          </a:solidFill>
          <a:latin typeface="+mn-lt"/>
          <a:ea typeface="+mn-ea"/>
          <a:cs typeface="+mn-cs"/>
        </a:defRPr>
      </a:lvl8pPr>
      <a:lvl9pPr marL="4042014" algn="l" defTabSz="1010503" rtl="0" eaLnBrk="1" latinLnBrk="0" hangingPunct="1">
        <a:defRPr sz="19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Guidebook – From Data Integration to Analytics</a:t>
            </a:r>
          </a:p>
        </p:txBody>
      </p:sp>
      <p:sp>
        <p:nvSpPr>
          <p:cNvPr id="4" name="Rectangle 1"/>
          <p:cNvSpPr>
            <a:spLocks noGrp="1" noChangeArrowheads="1"/>
          </p:cNvSpPr>
          <p:nvPr>
            <p:ph idx="1"/>
          </p:nvPr>
        </p:nvSpPr>
        <p:spPr bwMode="auto">
          <a:xfrm>
            <a:off x="865643" y="3406411"/>
            <a:ext cx="5760629" cy="106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15" tIns="40457" rIns="80915" bIns="40457"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593" dirty="0">
                <a:latin typeface="Arial" panose="020B0604020202020204" pitchFamily="34" charset="0"/>
              </a:rPr>
              <a:t>November 2014</a:t>
            </a:r>
          </a:p>
          <a:p>
            <a:pPr marL="0" indent="0" eaLnBrk="0" fontAlgn="base" hangingPunct="0">
              <a:lnSpc>
                <a:spcPct val="100000"/>
              </a:lnSpc>
              <a:spcBef>
                <a:spcPct val="0"/>
              </a:spcBef>
              <a:spcAft>
                <a:spcPct val="0"/>
              </a:spcAft>
              <a:buNone/>
            </a:pPr>
            <a:r>
              <a:rPr lang="en-US" altLang="en-US" sz="1593" dirty="0">
                <a:latin typeface="Arial" panose="020B0604020202020204" pitchFamily="34" charset="0"/>
              </a:rPr>
              <a:t>Imprint: Morgan Kaufmann</a:t>
            </a:r>
          </a:p>
          <a:p>
            <a:pPr marL="0" indent="0" eaLnBrk="0" fontAlgn="base" hangingPunct="0">
              <a:lnSpc>
                <a:spcPct val="100000"/>
              </a:lnSpc>
              <a:spcBef>
                <a:spcPct val="0"/>
              </a:spcBef>
              <a:spcAft>
                <a:spcPct val="0"/>
              </a:spcAft>
              <a:buNone/>
            </a:pPr>
            <a:r>
              <a:rPr lang="en-US" altLang="en-US" sz="1593" dirty="0">
                <a:latin typeface="Arial" panose="020B0604020202020204" pitchFamily="34" charset="0"/>
              </a:rPr>
              <a:t>Print Book ISBN : 9780124114616 </a:t>
            </a:r>
          </a:p>
          <a:p>
            <a:pPr marL="0" indent="0" eaLnBrk="0" fontAlgn="base" hangingPunct="0">
              <a:lnSpc>
                <a:spcPct val="100000"/>
              </a:lnSpc>
              <a:spcBef>
                <a:spcPct val="0"/>
              </a:spcBef>
              <a:spcAft>
                <a:spcPct val="0"/>
              </a:spcAft>
              <a:buNone/>
            </a:pPr>
            <a:r>
              <a:rPr lang="en-US" altLang="en-US" sz="1593" dirty="0">
                <a:latin typeface="Arial" panose="020B0604020202020204" pitchFamily="34" charset="0"/>
              </a:rPr>
              <a:t>eBook ISBN : 9780124115286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385" y="2063087"/>
            <a:ext cx="3561882" cy="4377877"/>
          </a:xfrm>
          <a:prstGeom prst="rect">
            <a:avLst/>
          </a:prstGeom>
        </p:spPr>
      </p:pic>
      <p:sp>
        <p:nvSpPr>
          <p:cNvPr id="6" name="TextBox 5"/>
          <p:cNvSpPr txBox="1"/>
          <p:nvPr/>
        </p:nvSpPr>
        <p:spPr>
          <a:xfrm>
            <a:off x="809149" y="2825309"/>
            <a:ext cx="3739580" cy="528158"/>
          </a:xfrm>
          <a:prstGeom prst="rect">
            <a:avLst/>
          </a:prstGeom>
          <a:noFill/>
        </p:spPr>
        <p:txBody>
          <a:bodyPr wrap="square" rtlCol="0">
            <a:spAutoFit/>
          </a:bodyPr>
          <a:lstStyle/>
          <a:p>
            <a:r>
              <a:rPr lang="en-US" sz="2832" dirty="0"/>
              <a:t>www.biguidebook.com</a:t>
            </a:r>
          </a:p>
        </p:txBody>
      </p:sp>
      <p:sp>
        <p:nvSpPr>
          <p:cNvPr id="3" name="Slide Number Placeholder 2">
            <a:extLst>
              <a:ext uri="{FF2B5EF4-FFF2-40B4-BE49-F238E27FC236}">
                <a16:creationId xmlns:a16="http://schemas.microsoft.com/office/drawing/2014/main" id="{89AB2E00-81FB-0FE6-A09D-DECA0B258299}"/>
              </a:ext>
            </a:extLst>
          </p:cNvPr>
          <p:cNvSpPr>
            <a:spLocks noGrp="1"/>
          </p:cNvSpPr>
          <p:nvPr>
            <p:ph type="sldNum" sz="quarter" idx="12"/>
          </p:nvPr>
        </p:nvSpPr>
        <p:spPr/>
        <p:txBody>
          <a:bodyPr/>
          <a:lstStyle/>
          <a:p>
            <a:fld id="{DD40C559-0D42-4D76-92B1-8C19F3BDA397}" type="slidenum">
              <a:rPr lang="en-US" smtClean="0"/>
              <a:t>1</a:t>
            </a:fld>
            <a:endParaRPr lang="en-US"/>
          </a:p>
        </p:txBody>
      </p:sp>
    </p:spTree>
    <p:extLst>
      <p:ext uri="{BB962C8B-B14F-4D97-AF65-F5344CB8AC3E}">
        <p14:creationId xmlns:p14="http://schemas.microsoft.com/office/powerpoint/2010/main" val="3234038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2085" y="1969187"/>
            <a:ext cx="2807938" cy="1172985"/>
          </a:xfrm>
        </p:spPr>
        <p:txBody>
          <a:bodyPr>
            <a:normAutofit/>
          </a:bodyPr>
          <a:lstStyle/>
          <a:p>
            <a:r>
              <a:rPr lang="en-US" sz="2832" dirty="0"/>
              <a:t>Bridge table example</a:t>
            </a:r>
          </a:p>
        </p:txBody>
      </p:sp>
      <p:grpSp>
        <p:nvGrpSpPr>
          <p:cNvPr id="5" name="Group 4"/>
          <p:cNvGrpSpPr>
            <a:grpSpLocks noGrp="1" noUngrp="1" noChangeAspect="1"/>
          </p:cNvGrpSpPr>
          <p:nvPr/>
        </p:nvGrpSpPr>
        <p:grpSpPr>
          <a:xfrm>
            <a:off x="6215095" y="1221369"/>
            <a:ext cx="3960012" cy="2607344"/>
            <a:chOff x="2663825" y="1919288"/>
            <a:chExt cx="6864350" cy="4519612"/>
          </a:xfrm>
        </p:grpSpPr>
        <p:pic>
          <p:nvPicPr>
            <p:cNvPr id="3" name="Picture 2" descr="f10-0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663825" y="1919288"/>
              <a:ext cx="6864350" cy="4138612"/>
            </a:xfrm>
            <a:prstGeom prst="rect">
              <a:avLst/>
            </a:prstGeom>
            <a:noFill/>
            <a:ln>
              <a:noFill/>
            </a:ln>
          </p:spPr>
        </p:pic>
        <p:sp>
          <p:nvSpPr>
            <p:cNvPr id="4" name="Rectangle 3"/>
            <p:cNvSpPr/>
            <p:nvPr/>
          </p:nvSpPr>
          <p:spPr>
            <a:xfrm>
              <a:off x="2663825" y="6096000"/>
              <a:ext cx="6864350" cy="342900"/>
            </a:xfrm>
            <a:prstGeom prst="rect">
              <a:avLst/>
            </a:prstGeom>
            <a:noFill/>
            <a:ln>
              <a:noFill/>
            </a:ln>
          </p:spPr>
          <p:txBody>
            <a:bodyPr anchor="ctr">
              <a:normAutofit fontScale="40000" lnSpcReduction="20000"/>
            </a:bodyPr>
            <a:lstStyle/>
            <a:p>
              <a:pPr algn="ctr"/>
              <a:r>
                <a:rPr lang="en-US" sz="2124" dirty="0"/>
                <a:t>f10-07</a:t>
              </a:r>
            </a:p>
          </p:txBody>
        </p:sp>
      </p:grpSp>
      <p:sp>
        <p:nvSpPr>
          <p:cNvPr id="6" name="TextBox 5">
            <a:extLst>
              <a:ext uri="{FF2B5EF4-FFF2-40B4-BE49-F238E27FC236}">
                <a16:creationId xmlns:a16="http://schemas.microsoft.com/office/drawing/2014/main" id="{9C5AC1D6-7ED2-6773-477D-A9E47C45F15B}"/>
              </a:ext>
            </a:extLst>
          </p:cNvPr>
          <p:cNvSpPr txBox="1"/>
          <p:nvPr/>
        </p:nvSpPr>
        <p:spPr>
          <a:xfrm>
            <a:off x="358675" y="378653"/>
            <a:ext cx="10803067" cy="582595"/>
          </a:xfrm>
          <a:prstGeom prst="rect">
            <a:avLst/>
          </a:prstGeom>
          <a:noFill/>
        </p:spPr>
        <p:txBody>
          <a:bodyPr wrap="square">
            <a:spAutoFit/>
          </a:bodyPr>
          <a:lstStyle/>
          <a:p>
            <a:r>
              <a:rPr lang="en-GB" sz="3186" dirty="0">
                <a:latin typeface="+mj-lt"/>
                <a:ea typeface="+mj-ea"/>
                <a:cs typeface="+mj-cs"/>
              </a:rPr>
              <a:t>Working with Variable-Depth Hierarchies: (2) Bridge Table</a:t>
            </a:r>
          </a:p>
        </p:txBody>
      </p:sp>
      <p:sp>
        <p:nvSpPr>
          <p:cNvPr id="8" name="TextBox 7">
            <a:extLst>
              <a:ext uri="{FF2B5EF4-FFF2-40B4-BE49-F238E27FC236}">
                <a16:creationId xmlns:a16="http://schemas.microsoft.com/office/drawing/2014/main" id="{4308C096-1064-6FBD-1858-016611EBC4DB}"/>
              </a:ext>
            </a:extLst>
          </p:cNvPr>
          <p:cNvSpPr txBox="1"/>
          <p:nvPr/>
        </p:nvSpPr>
        <p:spPr>
          <a:xfrm>
            <a:off x="479388" y="4317437"/>
            <a:ext cx="9153333" cy="2706895"/>
          </a:xfrm>
          <a:prstGeom prst="rect">
            <a:avLst/>
          </a:prstGeom>
          <a:noFill/>
        </p:spPr>
        <p:txBody>
          <a:bodyPr wrap="square">
            <a:spAutoFit/>
          </a:bodyPr>
          <a:lstStyle/>
          <a:p>
            <a:pPr algn="justLow"/>
            <a:r>
              <a:rPr lang="en-GB" sz="1416" dirty="0">
                <a:solidFill>
                  <a:srgbClr val="3A3A47"/>
                </a:solidFill>
                <a:latin typeface="Palatino" pitchFamily="2" charset="77"/>
              </a:rPr>
              <a:t>The second approach to handling variable depth hierarchies, which happens to be </a:t>
            </a:r>
            <a:r>
              <a:rPr lang="en-GB" sz="1416" b="1" dirty="0">
                <a:solidFill>
                  <a:srgbClr val="3A3A47"/>
                </a:solidFill>
                <a:latin typeface="Palatino" pitchFamily="2" charset="77"/>
              </a:rPr>
              <a:t>the best practice</a:t>
            </a:r>
            <a:r>
              <a:rPr lang="en-GB" sz="1416" dirty="0">
                <a:solidFill>
                  <a:srgbClr val="3A3A47"/>
                </a:solidFill>
                <a:latin typeface="Palatino" pitchFamily="2" charset="77"/>
              </a:rPr>
              <a:t>, is to create a bridge table that enables the relationships between the dimension and facts. A bridge table template design is depicted in </a:t>
            </a:r>
            <a:r>
              <a:rPr lang="en-GB" sz="1416" b="1" dirty="0">
                <a:solidFill>
                  <a:srgbClr val="D1002B"/>
                </a:solidFill>
                <a:latin typeface="NotoSerif"/>
              </a:rPr>
              <a:t>Figure 10.7</a:t>
            </a:r>
            <a:r>
              <a:rPr lang="en-GB" sz="1416" dirty="0">
                <a:solidFill>
                  <a:srgbClr val="3A3A47"/>
                </a:solidFill>
                <a:latin typeface="Palatino" pitchFamily="2" charset="77"/>
              </a:rPr>
              <a:t>. The bridge table’s columns are: </a:t>
            </a:r>
            <a:endParaRPr lang="en-GB" sz="1416" dirty="0"/>
          </a:p>
          <a:p>
            <a:pPr marL="252860" indent="-252860" algn="justLow">
              <a:buFont typeface="Arial" panose="020B0604020202020204" pitchFamily="34" charset="0"/>
              <a:buChar char="•"/>
            </a:pPr>
            <a:r>
              <a:rPr lang="en-GB" sz="1416" i="1" dirty="0" err="1">
                <a:solidFill>
                  <a:srgbClr val="3A3A47"/>
                </a:solidFill>
                <a:latin typeface="Palatino" pitchFamily="2" charset="77"/>
              </a:rPr>
              <a:t>SK_Parent_Employee_ID</a:t>
            </a:r>
            <a:r>
              <a:rPr lang="en-GB" sz="1416" dirty="0">
                <a:solidFill>
                  <a:srgbClr val="3A3A47"/>
                </a:solidFill>
                <a:latin typeface="Palatino" pitchFamily="2" charset="77"/>
              </a:rPr>
              <a:t>—This is the parent identifier. It is paired with </a:t>
            </a:r>
            <a:r>
              <a:rPr lang="en-GB" sz="1416" i="1" dirty="0" err="1">
                <a:solidFill>
                  <a:srgbClr val="3A3A47"/>
                </a:solidFill>
                <a:latin typeface="Palatino" pitchFamily="2" charset="77"/>
              </a:rPr>
              <a:t>SK_Child_Employee_ID</a:t>
            </a:r>
            <a:r>
              <a:rPr lang="en-GB" sz="1416" i="1" dirty="0">
                <a:solidFill>
                  <a:srgbClr val="3A3A47"/>
                </a:solidFill>
                <a:latin typeface="Palatino" pitchFamily="2" charset="77"/>
              </a:rPr>
              <a:t> </a:t>
            </a:r>
            <a:r>
              <a:rPr lang="en-GB" sz="1416" dirty="0">
                <a:solidFill>
                  <a:srgbClr val="3A3A47"/>
                </a:solidFill>
                <a:latin typeface="Palatino" pitchFamily="2" charset="77"/>
              </a:rPr>
              <a:t>as a combination primary key. </a:t>
            </a:r>
            <a:endParaRPr lang="en-GB" sz="1416" dirty="0"/>
          </a:p>
          <a:p>
            <a:pPr marL="252860" indent="-252860" algn="justLow">
              <a:buFont typeface="Arial" panose="020B0604020202020204" pitchFamily="34" charset="0"/>
              <a:buChar char="•"/>
            </a:pPr>
            <a:r>
              <a:rPr lang="en-GB" sz="1416" i="1" dirty="0" err="1">
                <a:solidFill>
                  <a:srgbClr val="3A3A47"/>
                </a:solidFill>
                <a:latin typeface="Palatino" pitchFamily="2" charset="77"/>
              </a:rPr>
              <a:t>SK_Child_Employee_ID</a:t>
            </a:r>
            <a:r>
              <a:rPr lang="en-GB" sz="1416" dirty="0">
                <a:solidFill>
                  <a:srgbClr val="3A3A47"/>
                </a:solidFill>
                <a:latin typeface="Palatino" pitchFamily="2" charset="77"/>
              </a:rPr>
              <a:t>—This is the child identifier. It is paired with </a:t>
            </a:r>
            <a:r>
              <a:rPr lang="en-GB" sz="1416" i="1" dirty="0" err="1">
                <a:solidFill>
                  <a:srgbClr val="3A3A47"/>
                </a:solidFill>
                <a:latin typeface="Palatino" pitchFamily="2" charset="77"/>
              </a:rPr>
              <a:t>SK_Parent_Employee_ID</a:t>
            </a:r>
            <a:r>
              <a:rPr lang="en-GB" sz="1416" i="1" dirty="0">
                <a:solidFill>
                  <a:srgbClr val="3A3A47"/>
                </a:solidFill>
                <a:latin typeface="Palatino" pitchFamily="2" charset="77"/>
              </a:rPr>
              <a:t> </a:t>
            </a:r>
            <a:r>
              <a:rPr lang="en-GB" sz="1416" dirty="0">
                <a:solidFill>
                  <a:srgbClr val="3A3A47"/>
                </a:solidFill>
                <a:latin typeface="Palatino" pitchFamily="2" charset="77"/>
              </a:rPr>
              <a:t>as a combination primary key. </a:t>
            </a:r>
            <a:endParaRPr lang="en-GB" sz="1416" dirty="0"/>
          </a:p>
          <a:p>
            <a:pPr marL="252860" indent="-252860" algn="justLow">
              <a:buFont typeface="Arial" panose="020B0604020202020204" pitchFamily="34" charset="0"/>
              <a:buChar char="•"/>
            </a:pPr>
            <a:r>
              <a:rPr lang="en-GB" sz="1416" i="1" dirty="0" err="1">
                <a:solidFill>
                  <a:srgbClr val="3A3A47"/>
                </a:solidFill>
                <a:latin typeface="Palatino" pitchFamily="2" charset="77"/>
              </a:rPr>
              <a:t>Number_of_Levels</a:t>
            </a:r>
            <a:r>
              <a:rPr lang="en-GB" sz="1416" dirty="0">
                <a:solidFill>
                  <a:srgbClr val="3A3A47"/>
                </a:solidFill>
                <a:latin typeface="Palatino" pitchFamily="2" charset="77"/>
              </a:rPr>
              <a:t>—This is the number of levels from the parent (top level)</a:t>
            </a:r>
          </a:p>
          <a:p>
            <a:pPr marL="252860" indent="-252860" algn="justLow">
              <a:buFont typeface="Arial" panose="020B0604020202020204" pitchFamily="34" charset="0"/>
              <a:buChar char="•"/>
            </a:pPr>
            <a:r>
              <a:rPr lang="en-GB" sz="1416" i="1" dirty="0" err="1">
                <a:solidFill>
                  <a:srgbClr val="3A3A47"/>
                </a:solidFill>
                <a:latin typeface="Palatino" pitchFamily="2" charset="77"/>
              </a:rPr>
              <a:t>Top_Level_Indicator</a:t>
            </a:r>
            <a:r>
              <a:rPr lang="en-GB" sz="1416" dirty="0">
                <a:solidFill>
                  <a:srgbClr val="3A3A47"/>
                </a:solidFill>
                <a:latin typeface="Palatino" pitchFamily="2" charset="77"/>
              </a:rPr>
              <a:t>—This is a flag indicating if this is the top level.</a:t>
            </a:r>
          </a:p>
          <a:p>
            <a:pPr marL="252860" indent="-252860" algn="justLow">
              <a:buFont typeface="Arial" panose="020B0604020202020204" pitchFamily="34" charset="0"/>
              <a:buChar char="•"/>
            </a:pPr>
            <a:r>
              <a:rPr lang="en-GB" sz="1416" i="1" dirty="0" err="1">
                <a:solidFill>
                  <a:srgbClr val="3A3A47"/>
                </a:solidFill>
                <a:latin typeface="Palatino" pitchFamily="2" charset="77"/>
              </a:rPr>
              <a:t>Bottom_Level_Indicator</a:t>
            </a:r>
            <a:r>
              <a:rPr lang="en-GB" sz="1416" dirty="0">
                <a:solidFill>
                  <a:srgbClr val="3A3A47"/>
                </a:solidFill>
                <a:latin typeface="Palatino" pitchFamily="2" charset="77"/>
              </a:rPr>
              <a:t>—This is a flag indicating if this is the bottom level. </a:t>
            </a:r>
            <a:endParaRPr lang="en-GB" sz="1416" dirty="0"/>
          </a:p>
          <a:p>
            <a:pPr algn="justLow"/>
            <a:r>
              <a:rPr lang="en-GB" sz="1416" dirty="0">
                <a:solidFill>
                  <a:srgbClr val="3A3A47"/>
                </a:solidFill>
                <a:latin typeface="Palatino" pitchFamily="2" charset="77"/>
              </a:rPr>
              <a:t>The issue with this approach is that it adds complexity to the model; it’s generally too complex for business people to manipulate directly. </a:t>
            </a:r>
            <a:r>
              <a:rPr lang="en-GB" sz="1416" dirty="0">
                <a:solidFill>
                  <a:srgbClr val="0070C0"/>
                </a:solidFill>
                <a:latin typeface="Palatino" pitchFamily="2" charset="77"/>
              </a:rPr>
              <a:t>But the reality is that complexity is added because it’s needed. </a:t>
            </a:r>
            <a:endParaRPr lang="en-GB" sz="1416" dirty="0">
              <a:solidFill>
                <a:srgbClr val="0070C0"/>
              </a:solidFill>
            </a:endParaRPr>
          </a:p>
        </p:txBody>
      </p:sp>
      <p:sp>
        <p:nvSpPr>
          <p:cNvPr id="9" name="Slide Number Placeholder 8">
            <a:extLst>
              <a:ext uri="{FF2B5EF4-FFF2-40B4-BE49-F238E27FC236}">
                <a16:creationId xmlns:a16="http://schemas.microsoft.com/office/drawing/2014/main" id="{0348865A-47B3-46A5-BAFF-533D920631A3}"/>
              </a:ext>
            </a:extLst>
          </p:cNvPr>
          <p:cNvSpPr>
            <a:spLocks noGrp="1"/>
          </p:cNvSpPr>
          <p:nvPr>
            <p:ph type="sldNum" sz="quarter" idx="12"/>
          </p:nvPr>
        </p:nvSpPr>
        <p:spPr/>
        <p:txBody>
          <a:bodyPr/>
          <a:lstStyle/>
          <a:p>
            <a:fld id="{DD40C559-0D42-4D76-92B1-8C19F3BDA397}" type="slidenum">
              <a:rPr lang="en-US" smtClean="0"/>
              <a:t>10</a:t>
            </a:fld>
            <a:endParaRPr lang="en-US"/>
          </a:p>
        </p:txBody>
      </p:sp>
    </p:spTree>
    <p:extLst>
      <p:ext uri="{BB962C8B-B14F-4D97-AF65-F5344CB8AC3E}">
        <p14:creationId xmlns:p14="http://schemas.microsoft.com/office/powerpoint/2010/main" val="1496156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14" y="150871"/>
            <a:ext cx="10608036" cy="1172985"/>
          </a:xfrm>
        </p:spPr>
        <p:txBody>
          <a:bodyPr>
            <a:normAutofit/>
          </a:bodyPr>
          <a:lstStyle/>
          <a:p>
            <a:r>
              <a:rPr lang="en-US" sz="4800" dirty="0"/>
              <a:t>Bridge table navigation – </a:t>
            </a:r>
            <a:r>
              <a:rPr lang="en-US" sz="2400" b="1" dirty="0"/>
              <a:t>Traversing Down: </a:t>
            </a:r>
            <a:r>
              <a:rPr lang="en-US" sz="2400" dirty="0"/>
              <a:t>top (summary) to detail, or </a:t>
            </a:r>
            <a:r>
              <a:rPr lang="en-US" sz="2400" b="1" dirty="0"/>
              <a:t>Traversing Up </a:t>
            </a:r>
            <a:r>
              <a:rPr lang="en-US" sz="2400" dirty="0"/>
              <a:t>– detail to top (summary)</a:t>
            </a:r>
            <a:endParaRPr lang="en-US" sz="4800" dirty="0"/>
          </a:p>
        </p:txBody>
      </p:sp>
      <p:grpSp>
        <p:nvGrpSpPr>
          <p:cNvPr id="5" name="Group 4"/>
          <p:cNvGrpSpPr>
            <a:grpSpLocks noGrp="1" noUngrp="1" noChangeAspect="1"/>
          </p:cNvGrpSpPr>
          <p:nvPr/>
        </p:nvGrpSpPr>
        <p:grpSpPr>
          <a:xfrm>
            <a:off x="1080516" y="1662906"/>
            <a:ext cx="8627613" cy="2495741"/>
            <a:chOff x="457200" y="2547938"/>
            <a:chExt cx="11277600" cy="3262312"/>
          </a:xfrm>
        </p:grpSpPr>
        <p:pic>
          <p:nvPicPr>
            <p:cNvPr id="3" name="Picture 2" descr="f10-0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547938"/>
              <a:ext cx="11277600" cy="2881312"/>
            </a:xfrm>
            <a:prstGeom prst="rect">
              <a:avLst/>
            </a:prstGeom>
            <a:noFill/>
            <a:ln>
              <a:noFill/>
            </a:ln>
          </p:spPr>
        </p:pic>
        <p:sp>
          <p:nvSpPr>
            <p:cNvPr id="4" name="Rectangle 3"/>
            <p:cNvSpPr/>
            <p:nvPr/>
          </p:nvSpPr>
          <p:spPr>
            <a:xfrm>
              <a:off x="457200" y="5467350"/>
              <a:ext cx="11277600" cy="342900"/>
            </a:xfrm>
            <a:prstGeom prst="rect">
              <a:avLst/>
            </a:prstGeom>
            <a:noFill/>
            <a:ln>
              <a:noFill/>
            </a:ln>
          </p:spPr>
          <p:txBody>
            <a:bodyPr anchor="ctr">
              <a:normAutofit fontScale="62500" lnSpcReduction="20000"/>
            </a:bodyPr>
            <a:lstStyle/>
            <a:p>
              <a:pPr algn="ctr"/>
              <a:r>
                <a:rPr lang="en-US" sz="2124" dirty="0"/>
                <a:t>f10-08</a:t>
              </a:r>
            </a:p>
          </p:txBody>
        </p:sp>
      </p:grpSp>
      <p:sp>
        <p:nvSpPr>
          <p:cNvPr id="7" name="TextBox 6">
            <a:extLst>
              <a:ext uri="{FF2B5EF4-FFF2-40B4-BE49-F238E27FC236}">
                <a16:creationId xmlns:a16="http://schemas.microsoft.com/office/drawing/2014/main" id="{CA455109-59CB-EF68-47DE-16ACCA6904EC}"/>
              </a:ext>
            </a:extLst>
          </p:cNvPr>
          <p:cNvSpPr txBox="1"/>
          <p:nvPr/>
        </p:nvSpPr>
        <p:spPr>
          <a:xfrm>
            <a:off x="675134" y="4562144"/>
            <a:ext cx="9438379" cy="2462213"/>
          </a:xfrm>
          <a:prstGeom prst="rect">
            <a:avLst/>
          </a:prstGeom>
          <a:noFill/>
        </p:spPr>
        <p:txBody>
          <a:bodyPr wrap="square">
            <a:spAutoFit/>
          </a:bodyPr>
          <a:lstStyle/>
          <a:p>
            <a:r>
              <a:rPr lang="en-GB" sz="1400" b="1" dirty="0">
                <a:solidFill>
                  <a:srgbClr val="3A3A47"/>
                </a:solidFill>
                <a:effectLst/>
                <a:latin typeface="Palatino" pitchFamily="2" charset="77"/>
              </a:rPr>
              <a:t>Traversing down </a:t>
            </a:r>
            <a:r>
              <a:rPr lang="en-GB" sz="1400" dirty="0">
                <a:solidFill>
                  <a:srgbClr val="3A3A47"/>
                </a:solidFill>
                <a:effectLst/>
                <a:latin typeface="Palatino" pitchFamily="2" charset="77"/>
              </a:rPr>
              <a:t>using the example in </a:t>
            </a:r>
            <a:r>
              <a:rPr lang="en-GB" sz="1400" b="1" dirty="0">
                <a:solidFill>
                  <a:srgbClr val="D1002B"/>
                </a:solidFill>
                <a:effectLst/>
                <a:latin typeface="NotoSerif"/>
              </a:rPr>
              <a:t>Figure 10.8</a:t>
            </a:r>
            <a:r>
              <a:rPr lang="en-GB" sz="1400" dirty="0">
                <a:solidFill>
                  <a:srgbClr val="3A3A47"/>
                </a:solidFill>
                <a:effectLst/>
                <a:latin typeface="Palatino" pitchFamily="2" charset="77"/>
              </a:rPr>
              <a:t>, would look like this:</a:t>
            </a:r>
          </a:p>
          <a:p>
            <a:pPr marL="146050" indent="-146050">
              <a:buFont typeface="Arial" panose="020B0604020202020204" pitchFamily="34" charset="0"/>
              <a:buChar char="•"/>
            </a:pPr>
            <a:r>
              <a:rPr lang="en-GB" sz="1400" dirty="0">
                <a:solidFill>
                  <a:srgbClr val="3A3A47"/>
                </a:solidFill>
                <a:effectLst/>
                <a:latin typeface="Palatino" pitchFamily="2" charset="77"/>
              </a:rPr>
              <a:t>Start with </a:t>
            </a:r>
            <a:r>
              <a:rPr lang="en-GB" sz="1400" i="1" dirty="0" err="1">
                <a:solidFill>
                  <a:srgbClr val="3A3A47"/>
                </a:solidFill>
                <a:effectLst/>
                <a:latin typeface="Palatino" pitchFamily="2" charset="77"/>
              </a:rPr>
              <a:t>FactResellerSales</a:t>
            </a:r>
            <a:r>
              <a:rPr lang="en-GB" sz="1400" dirty="0">
                <a:solidFill>
                  <a:srgbClr val="3A3A47"/>
                </a:solidFill>
                <a:effectLst/>
                <a:latin typeface="Palatino" pitchFamily="2" charset="77"/>
              </a:rPr>
              <a:t>.</a:t>
            </a:r>
            <a:endParaRPr lang="en-GB" sz="1400" dirty="0">
              <a:solidFill>
                <a:srgbClr val="3A3A47"/>
              </a:solidFill>
              <a:latin typeface="Palatino" pitchFamily="2" charset="77"/>
            </a:endParaRPr>
          </a:p>
          <a:p>
            <a:pPr marL="146050" indent="-146050">
              <a:buFont typeface="Arial" panose="020B0604020202020204" pitchFamily="34" charset="0"/>
              <a:buChar char="•"/>
            </a:pPr>
            <a:r>
              <a:rPr lang="en-GB" sz="1400" dirty="0">
                <a:solidFill>
                  <a:srgbClr val="3A3A47"/>
                </a:solidFill>
                <a:effectLst/>
                <a:latin typeface="Palatino" pitchFamily="2" charset="77"/>
              </a:rPr>
              <a:t>Record </a:t>
            </a:r>
            <a:r>
              <a:rPr lang="en-GB" sz="1400" i="1" dirty="0" err="1">
                <a:solidFill>
                  <a:srgbClr val="3A3A47"/>
                </a:solidFill>
                <a:effectLst/>
                <a:latin typeface="Palatino" pitchFamily="2" charset="77"/>
              </a:rPr>
              <a:t>SalesEmployeeKey</a:t>
            </a:r>
            <a:r>
              <a:rPr lang="en-GB" sz="1400" dirty="0">
                <a:solidFill>
                  <a:srgbClr val="3A3A47"/>
                </a:solidFill>
                <a:effectLst/>
                <a:latin typeface="Palatino" pitchFamily="2" charset="77"/>
              </a:rPr>
              <a:t>, which is the salesperson’s employee identification.</a:t>
            </a:r>
            <a:endParaRPr lang="en-GB" sz="1400" dirty="0">
              <a:solidFill>
                <a:srgbClr val="3A3A47"/>
              </a:solidFill>
              <a:latin typeface="Palatino" pitchFamily="2" charset="77"/>
            </a:endParaRPr>
          </a:p>
          <a:p>
            <a:pPr marL="146050" indent="-146050">
              <a:buFont typeface="Arial" panose="020B0604020202020204" pitchFamily="34" charset="0"/>
              <a:buChar char="•"/>
            </a:pPr>
            <a:r>
              <a:rPr lang="en-GB" sz="1400" dirty="0">
                <a:solidFill>
                  <a:srgbClr val="3A3A47"/>
                </a:solidFill>
                <a:effectLst/>
                <a:latin typeface="Palatino" pitchFamily="2" charset="77"/>
              </a:rPr>
              <a:t>Next is the dimension </a:t>
            </a:r>
            <a:r>
              <a:rPr lang="en-GB" sz="1400" i="1" dirty="0" err="1">
                <a:solidFill>
                  <a:srgbClr val="3A3A47"/>
                </a:solidFill>
                <a:effectLst/>
                <a:latin typeface="Palatino" pitchFamily="2" charset="77"/>
              </a:rPr>
              <a:t>DimEmployee</a:t>
            </a:r>
            <a:r>
              <a:rPr lang="en-GB" sz="1400" dirty="0">
                <a:solidFill>
                  <a:srgbClr val="3A3A47"/>
                </a:solidFill>
                <a:effectLst/>
                <a:latin typeface="Palatino" pitchFamily="2" charset="77"/>
              </a:rPr>
              <a:t>, which lists all the employees in the company, their first name, last name, title, department number, and all their attributes as well as the sales territory key and the salesperson flag </a:t>
            </a:r>
            <a:r>
              <a:rPr lang="en-GB" sz="1400" dirty="0"/>
              <a:t> </a:t>
            </a:r>
            <a:r>
              <a:rPr lang="en-GB" sz="1400" dirty="0">
                <a:solidFill>
                  <a:srgbClr val="3A3A47"/>
                </a:solidFill>
                <a:effectLst/>
                <a:latin typeface="Palatino" pitchFamily="2" charset="77"/>
              </a:rPr>
              <a:t>indicating they are salespeople.</a:t>
            </a:r>
            <a:endParaRPr lang="en-GB" sz="1400" dirty="0">
              <a:solidFill>
                <a:srgbClr val="3A3A47"/>
              </a:solidFill>
              <a:latin typeface="Palatino" pitchFamily="2" charset="77"/>
            </a:endParaRPr>
          </a:p>
          <a:p>
            <a:pPr marL="146050" indent="-146050">
              <a:buFont typeface="Arial" panose="020B0604020202020204" pitchFamily="34" charset="0"/>
              <a:buChar char="•"/>
            </a:pPr>
            <a:r>
              <a:rPr lang="en-GB" sz="1400" dirty="0">
                <a:solidFill>
                  <a:srgbClr val="3A3A47"/>
                </a:solidFill>
                <a:effectLst/>
                <a:latin typeface="Palatino" pitchFamily="2" charset="77"/>
              </a:rPr>
              <a:t>In the middle is the sales hierarchy bridge, which gives the parent employee key </a:t>
            </a:r>
            <a:r>
              <a:rPr lang="en-GB" sz="1400" i="1" dirty="0" err="1">
                <a:solidFill>
                  <a:srgbClr val="3A3A47"/>
                </a:solidFill>
                <a:effectLst/>
                <a:latin typeface="Palatino" pitchFamily="2" charset="77"/>
              </a:rPr>
              <a:t>SK_Parent_Employee_ID</a:t>
            </a:r>
            <a:r>
              <a:rPr lang="en-GB" sz="1400" dirty="0">
                <a:solidFill>
                  <a:srgbClr val="3A3A47"/>
                </a:solidFill>
                <a:effectLst/>
                <a:latin typeface="Palatino" pitchFamily="2" charset="77"/>
              </a:rPr>
              <a:t>, and </a:t>
            </a:r>
            <a:r>
              <a:rPr lang="en-GB" sz="1400" dirty="0"/>
              <a:t> </a:t>
            </a:r>
            <a:r>
              <a:rPr lang="en-GB" sz="1400" dirty="0">
                <a:solidFill>
                  <a:srgbClr val="3A3A47"/>
                </a:solidFill>
                <a:effectLst/>
                <a:latin typeface="Palatino" pitchFamily="2" charset="77"/>
              </a:rPr>
              <a:t>the child employee key, </a:t>
            </a:r>
            <a:r>
              <a:rPr lang="en-GB" sz="1400" i="1" dirty="0" err="1">
                <a:solidFill>
                  <a:srgbClr val="3A3A47"/>
                </a:solidFill>
                <a:effectLst/>
                <a:latin typeface="Palatino" pitchFamily="2" charset="77"/>
              </a:rPr>
              <a:t>SK_Child_Employee_ID</a:t>
            </a:r>
            <a:r>
              <a:rPr lang="en-GB" sz="1400" dirty="0">
                <a:solidFill>
                  <a:srgbClr val="3A3A47"/>
                </a:solidFill>
                <a:effectLst/>
                <a:latin typeface="Palatino" pitchFamily="2" charset="77"/>
              </a:rPr>
              <a:t>, along with the total number of levels. There is a top level indicator, typically yes or no, and a bottom level indicator, also typically yes or no. </a:t>
            </a:r>
          </a:p>
          <a:p>
            <a:pPr marL="146050" indent="-146050">
              <a:buFont typeface="Arial" panose="020B0604020202020204" pitchFamily="34" charset="0"/>
              <a:buChar char="•"/>
            </a:pPr>
            <a:r>
              <a:rPr lang="en-GB" sz="1400" dirty="0">
                <a:solidFill>
                  <a:srgbClr val="3A3A47"/>
                </a:solidFill>
                <a:latin typeface="Palatino" pitchFamily="2" charset="77"/>
              </a:rPr>
              <a:t>When you’re going down in aggregation, the fact joins the parent key level (remember, the data has already been aggregated). Then the dimension joins the child key row; then you move down into the lower level of detail.</a:t>
            </a:r>
          </a:p>
        </p:txBody>
      </p:sp>
      <p:sp>
        <p:nvSpPr>
          <p:cNvPr id="8" name="Slide Number Placeholder 7">
            <a:extLst>
              <a:ext uri="{FF2B5EF4-FFF2-40B4-BE49-F238E27FC236}">
                <a16:creationId xmlns:a16="http://schemas.microsoft.com/office/drawing/2014/main" id="{F9E94B76-C52F-C06F-46F7-D5C7C91F4B3C}"/>
              </a:ext>
            </a:extLst>
          </p:cNvPr>
          <p:cNvSpPr>
            <a:spLocks noGrp="1"/>
          </p:cNvSpPr>
          <p:nvPr>
            <p:ph type="sldNum" sz="quarter" idx="12"/>
          </p:nvPr>
        </p:nvSpPr>
        <p:spPr/>
        <p:txBody>
          <a:bodyPr/>
          <a:lstStyle/>
          <a:p>
            <a:fld id="{DD40C559-0D42-4D76-92B1-8C19F3BDA397}" type="slidenum">
              <a:rPr lang="en-US" smtClean="0"/>
              <a:t>11</a:t>
            </a:fld>
            <a:endParaRPr lang="en-US" dirty="0"/>
          </a:p>
        </p:txBody>
      </p:sp>
    </p:spTree>
    <p:extLst>
      <p:ext uri="{BB962C8B-B14F-4D97-AF65-F5344CB8AC3E}">
        <p14:creationId xmlns:p14="http://schemas.microsoft.com/office/powerpoint/2010/main" val="324032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14" y="381798"/>
            <a:ext cx="10608036" cy="1172985"/>
          </a:xfrm>
        </p:spPr>
        <p:txBody>
          <a:bodyPr>
            <a:normAutofit/>
          </a:bodyPr>
          <a:lstStyle/>
          <a:p>
            <a:r>
              <a:rPr lang="en-US" sz="4800" dirty="0"/>
              <a:t>Bridge table navigation – </a:t>
            </a:r>
            <a:r>
              <a:rPr lang="en-US" sz="2400" b="1" dirty="0"/>
              <a:t>Traversing Down: </a:t>
            </a:r>
            <a:r>
              <a:rPr lang="en-US" sz="2400" dirty="0"/>
              <a:t>top (summary) to detail, or </a:t>
            </a:r>
            <a:r>
              <a:rPr lang="en-US" sz="2400" b="1" dirty="0"/>
              <a:t>Traversing Up </a:t>
            </a:r>
            <a:r>
              <a:rPr lang="en-US" sz="2400" dirty="0"/>
              <a:t>– detail to top (summary) - (</a:t>
            </a:r>
            <a:r>
              <a:rPr lang="en-US" sz="2400" dirty="0" err="1"/>
              <a:t>Cont</a:t>
            </a:r>
            <a:r>
              <a:rPr lang="en-US" sz="2400" dirty="0"/>
              <a:t>…)</a:t>
            </a:r>
            <a:endParaRPr lang="en-US" sz="4800" dirty="0"/>
          </a:p>
        </p:txBody>
      </p:sp>
      <p:grpSp>
        <p:nvGrpSpPr>
          <p:cNvPr id="5" name="Group 4"/>
          <p:cNvGrpSpPr>
            <a:grpSpLocks noGrp="1" noUngrp="1" noChangeAspect="1"/>
          </p:cNvGrpSpPr>
          <p:nvPr/>
        </p:nvGrpSpPr>
        <p:grpSpPr>
          <a:xfrm>
            <a:off x="1170825" y="1729826"/>
            <a:ext cx="8627613" cy="2495741"/>
            <a:chOff x="457200" y="2547938"/>
            <a:chExt cx="11277600" cy="3262312"/>
          </a:xfrm>
        </p:grpSpPr>
        <p:pic>
          <p:nvPicPr>
            <p:cNvPr id="3" name="Picture 2" descr="f10-0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547938"/>
              <a:ext cx="11277600" cy="2881312"/>
            </a:xfrm>
            <a:prstGeom prst="rect">
              <a:avLst/>
            </a:prstGeom>
            <a:noFill/>
            <a:ln>
              <a:noFill/>
            </a:ln>
          </p:spPr>
        </p:pic>
        <p:sp>
          <p:nvSpPr>
            <p:cNvPr id="4" name="Rectangle 3"/>
            <p:cNvSpPr/>
            <p:nvPr/>
          </p:nvSpPr>
          <p:spPr>
            <a:xfrm>
              <a:off x="457200" y="5467350"/>
              <a:ext cx="11277600" cy="342900"/>
            </a:xfrm>
            <a:prstGeom prst="rect">
              <a:avLst/>
            </a:prstGeom>
            <a:noFill/>
            <a:ln>
              <a:noFill/>
            </a:ln>
          </p:spPr>
          <p:txBody>
            <a:bodyPr anchor="ctr">
              <a:normAutofit fontScale="62500" lnSpcReduction="20000"/>
            </a:bodyPr>
            <a:lstStyle/>
            <a:p>
              <a:pPr algn="ctr"/>
              <a:r>
                <a:rPr lang="en-US" sz="2124" dirty="0"/>
                <a:t>f10-08</a:t>
              </a:r>
            </a:p>
          </p:txBody>
        </p:sp>
      </p:grpSp>
      <p:sp>
        <p:nvSpPr>
          <p:cNvPr id="8" name="Slide Number Placeholder 7">
            <a:extLst>
              <a:ext uri="{FF2B5EF4-FFF2-40B4-BE49-F238E27FC236}">
                <a16:creationId xmlns:a16="http://schemas.microsoft.com/office/drawing/2014/main" id="{F9E94B76-C52F-C06F-46F7-D5C7C91F4B3C}"/>
              </a:ext>
            </a:extLst>
          </p:cNvPr>
          <p:cNvSpPr>
            <a:spLocks noGrp="1"/>
          </p:cNvSpPr>
          <p:nvPr>
            <p:ph type="sldNum" sz="quarter" idx="12"/>
          </p:nvPr>
        </p:nvSpPr>
        <p:spPr/>
        <p:txBody>
          <a:bodyPr/>
          <a:lstStyle/>
          <a:p>
            <a:fld id="{DD40C559-0D42-4D76-92B1-8C19F3BDA397}" type="slidenum">
              <a:rPr lang="en-US" smtClean="0"/>
              <a:t>12</a:t>
            </a:fld>
            <a:endParaRPr lang="en-US" dirty="0"/>
          </a:p>
        </p:txBody>
      </p:sp>
      <p:sp>
        <p:nvSpPr>
          <p:cNvPr id="6" name="TextBox 5">
            <a:extLst>
              <a:ext uri="{FF2B5EF4-FFF2-40B4-BE49-F238E27FC236}">
                <a16:creationId xmlns:a16="http://schemas.microsoft.com/office/drawing/2014/main" id="{85FF6280-84B3-6CD1-15A3-08798B987D86}"/>
              </a:ext>
            </a:extLst>
          </p:cNvPr>
          <p:cNvSpPr txBox="1"/>
          <p:nvPr/>
        </p:nvSpPr>
        <p:spPr>
          <a:xfrm>
            <a:off x="675135" y="4734549"/>
            <a:ext cx="9438379" cy="1384995"/>
          </a:xfrm>
          <a:prstGeom prst="rect">
            <a:avLst/>
          </a:prstGeom>
          <a:noFill/>
        </p:spPr>
        <p:txBody>
          <a:bodyPr wrap="square">
            <a:spAutoFit/>
          </a:bodyPr>
          <a:lstStyle/>
          <a:p>
            <a:r>
              <a:rPr lang="en-GB" sz="1400" b="1" dirty="0">
                <a:solidFill>
                  <a:srgbClr val="3A3A47"/>
                </a:solidFill>
                <a:effectLst/>
                <a:latin typeface="Palatino" pitchFamily="2" charset="77"/>
              </a:rPr>
              <a:t>Traversing up </a:t>
            </a:r>
            <a:r>
              <a:rPr lang="en-GB" sz="1400" dirty="0">
                <a:solidFill>
                  <a:srgbClr val="3A3A47"/>
                </a:solidFill>
                <a:effectLst/>
                <a:latin typeface="Palatino" pitchFamily="2" charset="77"/>
              </a:rPr>
              <a:t>in the detailed data using the same example would look like this: </a:t>
            </a:r>
            <a:endParaRPr lang="en-GB" sz="1400" dirty="0">
              <a:effectLst/>
            </a:endParaRPr>
          </a:p>
          <a:p>
            <a:r>
              <a:rPr lang="en-GB" sz="1400" dirty="0">
                <a:solidFill>
                  <a:srgbClr val="3A3A47"/>
                </a:solidFill>
                <a:effectLst/>
                <a:latin typeface="Palatino" pitchFamily="2" charset="77"/>
              </a:rPr>
              <a:t>• The level of grain is the sale transaction, which includes the employee who made the sale.</a:t>
            </a:r>
            <a:br>
              <a:rPr lang="en-GB" sz="1400" dirty="0">
                <a:solidFill>
                  <a:srgbClr val="3A3A47"/>
                </a:solidFill>
                <a:effectLst/>
                <a:latin typeface="Palatino" pitchFamily="2" charset="77"/>
              </a:rPr>
            </a:br>
            <a:r>
              <a:rPr lang="en-GB" sz="1400" dirty="0">
                <a:solidFill>
                  <a:srgbClr val="3A3A47"/>
                </a:solidFill>
                <a:effectLst/>
                <a:latin typeface="Palatino" pitchFamily="2" charset="77"/>
              </a:rPr>
              <a:t>• </a:t>
            </a:r>
            <a:r>
              <a:rPr lang="en-GB" sz="1400" i="1" dirty="0" err="1">
                <a:solidFill>
                  <a:srgbClr val="3A3A47"/>
                </a:solidFill>
                <a:effectLst/>
                <a:latin typeface="Palatino" pitchFamily="2" charset="77"/>
              </a:rPr>
              <a:t>FactResellerSales</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joins the hierarchy of the child key row with foreign key </a:t>
            </a:r>
            <a:r>
              <a:rPr lang="en-GB" sz="1400" i="1" dirty="0" err="1">
                <a:solidFill>
                  <a:srgbClr val="3A3A47"/>
                </a:solidFill>
                <a:effectLst/>
                <a:latin typeface="Palatino" pitchFamily="2" charset="77"/>
              </a:rPr>
              <a:t>SK_Child_Employee_ID</a:t>
            </a:r>
            <a:r>
              <a:rPr lang="en-GB" sz="1400" dirty="0">
                <a:solidFill>
                  <a:srgbClr val="3A3A47"/>
                </a:solidFill>
                <a:effectLst/>
                <a:latin typeface="Palatino" pitchFamily="2" charset="77"/>
              </a:rPr>
              <a:t>.</a:t>
            </a:r>
            <a:br>
              <a:rPr lang="en-GB" sz="1400" dirty="0">
                <a:solidFill>
                  <a:srgbClr val="3A3A47"/>
                </a:solidFill>
                <a:effectLst/>
                <a:latin typeface="Palatino" pitchFamily="2" charset="77"/>
              </a:rPr>
            </a:br>
            <a:r>
              <a:rPr lang="en-GB" sz="1400" dirty="0">
                <a:solidFill>
                  <a:srgbClr val="3A3A47"/>
                </a:solidFill>
                <a:effectLst/>
                <a:latin typeface="Palatino" pitchFamily="2" charset="77"/>
              </a:rPr>
              <a:t>• Then the dimension </a:t>
            </a:r>
            <a:r>
              <a:rPr lang="en-GB" sz="1400" i="1" dirty="0" err="1">
                <a:solidFill>
                  <a:srgbClr val="3A3A47"/>
                </a:solidFill>
                <a:effectLst/>
                <a:latin typeface="Palatino" pitchFamily="2" charset="77"/>
              </a:rPr>
              <a:t>Dim_Employee</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joins the parent key </a:t>
            </a:r>
            <a:r>
              <a:rPr lang="en-GB" sz="1400" i="1" dirty="0" err="1">
                <a:solidFill>
                  <a:srgbClr val="3A3A47"/>
                </a:solidFill>
                <a:effectLst/>
                <a:latin typeface="Palatino" pitchFamily="2" charset="77"/>
              </a:rPr>
              <a:t>SK_Parent_Employee_ID</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of the sales hierarchy bridge.</a:t>
            </a:r>
            <a:br>
              <a:rPr lang="en-GB" sz="1400" dirty="0">
                <a:solidFill>
                  <a:srgbClr val="3A3A47"/>
                </a:solidFill>
                <a:effectLst/>
                <a:latin typeface="Palatino" pitchFamily="2" charset="77"/>
              </a:rPr>
            </a:br>
            <a:r>
              <a:rPr lang="en-GB" sz="1400" dirty="0">
                <a:solidFill>
                  <a:srgbClr val="3A3A47"/>
                </a:solidFill>
                <a:effectLst/>
                <a:latin typeface="Palatino" pitchFamily="2" charset="77"/>
              </a:rPr>
              <a:t>• That gets us the salesperson’s manager.</a:t>
            </a:r>
            <a:br>
              <a:rPr lang="en-GB" sz="1400" dirty="0">
                <a:solidFill>
                  <a:srgbClr val="3A3A47"/>
                </a:solidFill>
                <a:effectLst/>
                <a:latin typeface="Palatino" pitchFamily="2" charset="77"/>
              </a:rPr>
            </a:br>
            <a:r>
              <a:rPr lang="en-GB" sz="1400" dirty="0">
                <a:solidFill>
                  <a:srgbClr val="3A3A47"/>
                </a:solidFill>
                <a:effectLst/>
                <a:latin typeface="Palatino" pitchFamily="2" charset="77"/>
              </a:rPr>
              <a:t>• So, the salesperson is the child, the manager is the parent. Then you can do a tree walk up the employee levels. </a:t>
            </a:r>
            <a:endParaRPr lang="en-GB" sz="1400" dirty="0">
              <a:effectLst/>
            </a:endParaRPr>
          </a:p>
        </p:txBody>
      </p:sp>
    </p:spTree>
    <p:extLst>
      <p:ext uri="{BB962C8B-B14F-4D97-AF65-F5344CB8AC3E}">
        <p14:creationId xmlns:p14="http://schemas.microsoft.com/office/powerpoint/2010/main" val="412897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88" y="359228"/>
            <a:ext cx="4891637" cy="1464870"/>
          </a:xfrm>
        </p:spPr>
        <p:txBody>
          <a:bodyPr/>
          <a:lstStyle/>
          <a:p>
            <a:r>
              <a:rPr lang="en-US" dirty="0"/>
              <a:t>Dimension outriggers</a:t>
            </a:r>
          </a:p>
        </p:txBody>
      </p:sp>
      <p:grpSp>
        <p:nvGrpSpPr>
          <p:cNvPr id="5" name="Group 4"/>
          <p:cNvGrpSpPr>
            <a:grpSpLocks noGrp="1" noUngrp="1" noChangeAspect="1"/>
          </p:cNvGrpSpPr>
          <p:nvPr/>
        </p:nvGrpSpPr>
        <p:grpSpPr>
          <a:xfrm>
            <a:off x="4362735" y="359228"/>
            <a:ext cx="6288352" cy="3343219"/>
            <a:chOff x="1844675" y="1919288"/>
            <a:chExt cx="8501063" cy="4519612"/>
          </a:xfrm>
        </p:grpSpPr>
        <p:pic>
          <p:nvPicPr>
            <p:cNvPr id="3" name="Picture 2" descr="f10-0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844675" y="1919288"/>
              <a:ext cx="8501063" cy="4138612"/>
            </a:xfrm>
            <a:prstGeom prst="rect">
              <a:avLst/>
            </a:prstGeom>
            <a:noFill/>
            <a:ln>
              <a:noFill/>
            </a:ln>
          </p:spPr>
        </p:pic>
        <p:sp>
          <p:nvSpPr>
            <p:cNvPr id="4" name="Rectangle 3"/>
            <p:cNvSpPr/>
            <p:nvPr/>
          </p:nvSpPr>
          <p:spPr>
            <a:xfrm>
              <a:off x="1844675" y="6096000"/>
              <a:ext cx="8501063" cy="342900"/>
            </a:xfrm>
            <a:prstGeom prst="rect">
              <a:avLst/>
            </a:prstGeom>
            <a:noFill/>
            <a:ln>
              <a:noFill/>
            </a:ln>
          </p:spPr>
          <p:txBody>
            <a:bodyPr anchor="ctr">
              <a:normAutofit fontScale="55000" lnSpcReduction="20000"/>
            </a:bodyPr>
            <a:lstStyle/>
            <a:p>
              <a:pPr algn="ctr"/>
              <a:r>
                <a:rPr lang="en-US" sz="2124" dirty="0"/>
                <a:t>f10-09</a:t>
              </a:r>
            </a:p>
          </p:txBody>
        </p:sp>
      </p:grpSp>
      <p:sp>
        <p:nvSpPr>
          <p:cNvPr id="7" name="TextBox 6">
            <a:extLst>
              <a:ext uri="{FF2B5EF4-FFF2-40B4-BE49-F238E27FC236}">
                <a16:creationId xmlns:a16="http://schemas.microsoft.com/office/drawing/2014/main" id="{8598551D-FACB-C164-9C9F-05D90D247A33}"/>
              </a:ext>
            </a:extLst>
          </p:cNvPr>
          <p:cNvSpPr txBox="1"/>
          <p:nvPr/>
        </p:nvSpPr>
        <p:spPr>
          <a:xfrm>
            <a:off x="585560" y="4925944"/>
            <a:ext cx="9617529" cy="2108269"/>
          </a:xfrm>
          <a:prstGeom prst="rect">
            <a:avLst/>
          </a:prstGeom>
          <a:noFill/>
        </p:spPr>
        <p:txBody>
          <a:bodyPr wrap="square">
            <a:spAutoFit/>
          </a:bodyPr>
          <a:lstStyle/>
          <a:p>
            <a:pPr indent="227013" algn="justLow"/>
            <a:r>
              <a:rPr lang="en-GB" sz="1500" b="1" dirty="0">
                <a:solidFill>
                  <a:srgbClr val="D1002B"/>
                </a:solidFill>
                <a:effectLst/>
                <a:latin typeface="NotoSerif"/>
              </a:rPr>
              <a:t>Figure 10.9 </a:t>
            </a:r>
            <a:r>
              <a:rPr lang="en-GB" sz="1500" dirty="0">
                <a:solidFill>
                  <a:srgbClr val="3A3A47"/>
                </a:solidFill>
                <a:effectLst/>
                <a:latin typeface="Palatino" pitchFamily="2" charset="77"/>
              </a:rPr>
              <a:t>depicts an </a:t>
            </a:r>
            <a:r>
              <a:rPr lang="en-GB" sz="1500" i="1" dirty="0">
                <a:solidFill>
                  <a:srgbClr val="3A3A47"/>
                </a:solidFill>
                <a:effectLst/>
                <a:latin typeface="Palatino" pitchFamily="2" charset="77"/>
              </a:rPr>
              <a:t>employee </a:t>
            </a:r>
            <a:r>
              <a:rPr lang="en-GB" sz="1500" dirty="0">
                <a:solidFill>
                  <a:srgbClr val="3A3A47"/>
                </a:solidFill>
                <a:effectLst/>
                <a:latin typeface="Palatino" pitchFamily="2" charset="77"/>
              </a:rPr>
              <a:t>dimension that is linked to three outriggers: </a:t>
            </a:r>
            <a:r>
              <a:rPr lang="en-GB" sz="1500" i="1" dirty="0">
                <a:solidFill>
                  <a:srgbClr val="3A3A47"/>
                </a:solidFill>
                <a:effectLst/>
                <a:latin typeface="Palatino" pitchFamily="2" charset="77"/>
              </a:rPr>
              <a:t>geography</a:t>
            </a:r>
            <a:r>
              <a:rPr lang="en-GB" sz="1500" dirty="0">
                <a:solidFill>
                  <a:srgbClr val="3A3A47"/>
                </a:solidFill>
                <a:effectLst/>
                <a:latin typeface="Palatino" pitchFamily="2" charset="77"/>
              </a:rPr>
              <a:t>, </a:t>
            </a:r>
            <a:r>
              <a:rPr lang="en-GB" sz="1500" i="1" dirty="0">
                <a:solidFill>
                  <a:srgbClr val="3A3A47"/>
                </a:solidFill>
                <a:effectLst/>
                <a:latin typeface="Palatino" pitchFamily="2" charset="77"/>
              </a:rPr>
              <a:t>hire date</a:t>
            </a:r>
            <a:r>
              <a:rPr lang="en-GB" sz="1500" dirty="0">
                <a:solidFill>
                  <a:srgbClr val="3A3A47"/>
                </a:solidFill>
                <a:effectLst/>
                <a:latin typeface="Palatino" pitchFamily="2" charset="77"/>
              </a:rPr>
              <a:t>, and </a:t>
            </a:r>
            <a:r>
              <a:rPr lang="en-GB" sz="1500" i="1" dirty="0">
                <a:solidFill>
                  <a:srgbClr val="3A3A47"/>
                </a:solidFill>
                <a:effectLst/>
                <a:latin typeface="Palatino" pitchFamily="2" charset="77"/>
              </a:rPr>
              <a:t>organization </a:t>
            </a:r>
            <a:r>
              <a:rPr lang="en-GB" sz="1500" dirty="0">
                <a:solidFill>
                  <a:srgbClr val="3A3A47"/>
                </a:solidFill>
                <a:effectLst/>
                <a:latin typeface="Palatino" pitchFamily="2" charset="77"/>
              </a:rPr>
              <a:t>dimensions. In the initial design of the employee dimension, some of the outriggers’ attributes may have been part of that dimension until more detailed review uncovered that these attributes should remain in their respective dimensions to be referenced by the </a:t>
            </a:r>
            <a:r>
              <a:rPr lang="en-GB" sz="1500" i="1" dirty="0">
                <a:solidFill>
                  <a:srgbClr val="3A3A47"/>
                </a:solidFill>
                <a:effectLst/>
                <a:latin typeface="Palatino" pitchFamily="2" charset="77"/>
              </a:rPr>
              <a:t>employee </a:t>
            </a:r>
            <a:r>
              <a:rPr lang="en-GB" sz="1500" dirty="0">
                <a:solidFill>
                  <a:srgbClr val="3A3A47"/>
                </a:solidFill>
                <a:effectLst/>
                <a:latin typeface="Palatino" pitchFamily="2" charset="77"/>
              </a:rPr>
              <a:t>dimension. </a:t>
            </a:r>
          </a:p>
          <a:p>
            <a:pPr indent="227013" algn="justLow"/>
            <a:endParaRPr lang="en-GB" sz="900" dirty="0">
              <a:effectLst/>
            </a:endParaRPr>
          </a:p>
          <a:p>
            <a:pPr indent="227013" algn="justLow"/>
            <a:r>
              <a:rPr lang="en-GB" sz="1500" dirty="0">
                <a:solidFill>
                  <a:srgbClr val="0070C0"/>
                </a:solidFill>
                <a:effectLst/>
                <a:latin typeface="Palatino" pitchFamily="2" charset="77"/>
              </a:rPr>
              <a:t>Using outriggers eliminates the need to redundantly store and update dimensional attributes in multiple locations</a:t>
            </a:r>
            <a:r>
              <a:rPr lang="en-GB" sz="1500" dirty="0">
                <a:solidFill>
                  <a:srgbClr val="3A3A47"/>
                </a:solidFill>
                <a:effectLst/>
                <a:latin typeface="Palatino" pitchFamily="2" charset="77"/>
              </a:rPr>
              <a:t>. An example of this would have occurred if the attributes, such as a department’s name, manager, and size, were placed in the </a:t>
            </a:r>
            <a:r>
              <a:rPr lang="en-GB" sz="1500" i="1" dirty="0">
                <a:solidFill>
                  <a:srgbClr val="3A3A47"/>
                </a:solidFill>
                <a:effectLst/>
                <a:latin typeface="Palatino" pitchFamily="2" charset="77"/>
              </a:rPr>
              <a:t>employee </a:t>
            </a:r>
            <a:r>
              <a:rPr lang="en-GB" sz="1500" dirty="0">
                <a:solidFill>
                  <a:srgbClr val="3A3A47"/>
                </a:solidFill>
                <a:effectLst/>
                <a:latin typeface="Palatino" pitchFamily="2" charset="77"/>
              </a:rPr>
              <a:t>dimension rather accessing them in the </a:t>
            </a:r>
            <a:r>
              <a:rPr lang="en-GB" sz="1500" i="1" dirty="0">
                <a:solidFill>
                  <a:srgbClr val="3A3A47"/>
                </a:solidFill>
                <a:effectLst/>
                <a:latin typeface="Palatino" pitchFamily="2" charset="77"/>
              </a:rPr>
              <a:t>organization </a:t>
            </a:r>
            <a:r>
              <a:rPr lang="en-GB" sz="1500" dirty="0">
                <a:solidFill>
                  <a:srgbClr val="3A3A47"/>
                </a:solidFill>
                <a:effectLst/>
                <a:latin typeface="Palatino" pitchFamily="2" charset="77"/>
              </a:rPr>
              <a:t>dimension via a foreign key. </a:t>
            </a:r>
            <a:endParaRPr lang="en-GB" sz="1500" dirty="0">
              <a:effectLst/>
            </a:endParaRPr>
          </a:p>
        </p:txBody>
      </p:sp>
      <p:sp>
        <p:nvSpPr>
          <p:cNvPr id="9" name="TextBox 8">
            <a:extLst>
              <a:ext uri="{FF2B5EF4-FFF2-40B4-BE49-F238E27FC236}">
                <a16:creationId xmlns:a16="http://schemas.microsoft.com/office/drawing/2014/main" id="{3A0944BF-9589-1B63-9EAD-20358A76CD8C}"/>
              </a:ext>
            </a:extLst>
          </p:cNvPr>
          <p:cNvSpPr txBox="1"/>
          <p:nvPr/>
        </p:nvSpPr>
        <p:spPr>
          <a:xfrm>
            <a:off x="502688" y="2144370"/>
            <a:ext cx="5396592" cy="2169825"/>
          </a:xfrm>
          <a:prstGeom prst="rect">
            <a:avLst/>
          </a:prstGeom>
          <a:noFill/>
        </p:spPr>
        <p:txBody>
          <a:bodyPr wrap="square">
            <a:spAutoFit/>
          </a:bodyPr>
          <a:lstStyle/>
          <a:p>
            <a:pPr marL="285750" indent="-285750">
              <a:buFont typeface="Arial" panose="020B0604020202020204" pitchFamily="34" charset="0"/>
              <a:buChar char="•"/>
            </a:pPr>
            <a:r>
              <a:rPr lang="en-GB" sz="1500" dirty="0">
                <a:solidFill>
                  <a:schemeClr val="accent6">
                    <a:lumMod val="75000"/>
                  </a:schemeClr>
                </a:solidFill>
                <a:effectLst/>
                <a:latin typeface="Palatino" pitchFamily="2" charset="77"/>
              </a:rPr>
              <a:t>The classic star schema has facts linked to dimensions without any relationship between dimensions themselves. </a:t>
            </a:r>
          </a:p>
          <a:p>
            <a:pPr marL="285750" indent="-285750">
              <a:buFont typeface="Arial" panose="020B0604020202020204" pitchFamily="34" charset="0"/>
              <a:buChar char="•"/>
            </a:pPr>
            <a:r>
              <a:rPr lang="en-GB" sz="1500" dirty="0" err="1">
                <a:solidFill>
                  <a:schemeClr val="accent6">
                    <a:lumMod val="75000"/>
                  </a:schemeClr>
                </a:solidFill>
                <a:effectLst/>
                <a:latin typeface="Palatino" pitchFamily="2" charset="77"/>
              </a:rPr>
              <a:t>Modeling</a:t>
            </a:r>
            <a:r>
              <a:rPr lang="en-GB" sz="1500" dirty="0">
                <a:solidFill>
                  <a:schemeClr val="accent6">
                    <a:lumMod val="75000"/>
                  </a:schemeClr>
                </a:solidFill>
                <a:effectLst/>
                <a:latin typeface="Palatino" pitchFamily="2" charset="77"/>
              </a:rPr>
              <a:t> an enterprise, however, is never that clear-cut and there are several conditions when dimensions link to other dimensions. </a:t>
            </a:r>
          </a:p>
          <a:p>
            <a:pPr marL="285750" indent="-285750">
              <a:buFont typeface="Arial" panose="020B0604020202020204" pitchFamily="34" charset="0"/>
              <a:buChar char="•"/>
            </a:pPr>
            <a:r>
              <a:rPr lang="en-GB" sz="1500" dirty="0">
                <a:solidFill>
                  <a:schemeClr val="accent6">
                    <a:lumMod val="75000"/>
                  </a:schemeClr>
                </a:solidFill>
                <a:effectLst/>
                <a:latin typeface="Palatino" pitchFamily="2" charset="77"/>
              </a:rPr>
              <a:t>We have discussed two of these conditions: snowflakes and bridges; the third condition is outriggers. </a:t>
            </a:r>
          </a:p>
          <a:p>
            <a:pPr marL="285750" indent="-285750">
              <a:buFont typeface="Arial" panose="020B0604020202020204" pitchFamily="34" charset="0"/>
              <a:buChar char="•"/>
            </a:pPr>
            <a:r>
              <a:rPr lang="en-GB" sz="1500" dirty="0">
                <a:solidFill>
                  <a:schemeClr val="accent6">
                    <a:lumMod val="75000"/>
                  </a:schemeClr>
                </a:solidFill>
                <a:effectLst/>
              </a:rPr>
              <a:t>Outriggers are used when a dimension is referenced within another dimension. </a:t>
            </a:r>
          </a:p>
        </p:txBody>
      </p:sp>
      <p:sp>
        <p:nvSpPr>
          <p:cNvPr id="10" name="Slide Number Placeholder 9">
            <a:extLst>
              <a:ext uri="{FF2B5EF4-FFF2-40B4-BE49-F238E27FC236}">
                <a16:creationId xmlns:a16="http://schemas.microsoft.com/office/drawing/2014/main" id="{D9A49550-AF99-D782-CB5D-FD112A805FFE}"/>
              </a:ext>
            </a:extLst>
          </p:cNvPr>
          <p:cNvSpPr>
            <a:spLocks noGrp="1"/>
          </p:cNvSpPr>
          <p:nvPr>
            <p:ph type="sldNum" sz="quarter" idx="12"/>
          </p:nvPr>
        </p:nvSpPr>
        <p:spPr/>
        <p:txBody>
          <a:bodyPr/>
          <a:lstStyle/>
          <a:p>
            <a:fld id="{DD40C559-0D42-4D76-92B1-8C19F3BDA397}" type="slidenum">
              <a:rPr lang="en-US" smtClean="0"/>
              <a:t>13</a:t>
            </a:fld>
            <a:endParaRPr lang="en-US"/>
          </a:p>
        </p:txBody>
      </p:sp>
    </p:spTree>
    <p:extLst>
      <p:ext uri="{BB962C8B-B14F-4D97-AF65-F5344CB8AC3E}">
        <p14:creationId xmlns:p14="http://schemas.microsoft.com/office/powerpoint/2010/main" val="2202723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290941"/>
            <a:ext cx="9305211" cy="1464870"/>
          </a:xfrm>
        </p:spPr>
        <p:txBody>
          <a:bodyPr/>
          <a:lstStyle/>
          <a:p>
            <a:r>
              <a:rPr lang="en-GB" dirty="0"/>
              <a:t>Slowly Changing Dimensions </a:t>
            </a:r>
          </a:p>
        </p:txBody>
      </p:sp>
      <p:sp>
        <p:nvSpPr>
          <p:cNvPr id="6" name="TextBox 5">
            <a:extLst>
              <a:ext uri="{FF2B5EF4-FFF2-40B4-BE49-F238E27FC236}">
                <a16:creationId xmlns:a16="http://schemas.microsoft.com/office/drawing/2014/main" id="{DE6D4B57-1AF9-DB41-4F51-5FE486F68F2F}"/>
              </a:ext>
            </a:extLst>
          </p:cNvPr>
          <p:cNvSpPr txBox="1"/>
          <p:nvPr/>
        </p:nvSpPr>
        <p:spPr>
          <a:xfrm>
            <a:off x="617435" y="1755811"/>
            <a:ext cx="9553779" cy="4724370"/>
          </a:xfrm>
          <a:prstGeom prst="rect">
            <a:avLst/>
          </a:prstGeom>
          <a:noFill/>
        </p:spPr>
        <p:txBody>
          <a:bodyPr wrap="square">
            <a:spAutoFit/>
          </a:bodyPr>
          <a:lstStyle/>
          <a:p>
            <a:pPr marL="285750" indent="-285750">
              <a:buFont typeface="System Font Regular"/>
              <a:buChar char="-"/>
            </a:pPr>
            <a:r>
              <a:rPr lang="en-GB" sz="1700" dirty="0">
                <a:solidFill>
                  <a:srgbClr val="0070C0"/>
                </a:solidFill>
                <a:effectLst/>
                <a:latin typeface="Palatino" pitchFamily="2" charset="77"/>
              </a:rPr>
              <a:t>Dimensions have attributes that change over time</a:t>
            </a:r>
            <a:r>
              <a:rPr lang="en-GB" sz="1700" dirty="0">
                <a:solidFill>
                  <a:srgbClr val="3A3A47"/>
                </a:solidFill>
                <a:effectLst/>
                <a:latin typeface="Palatino" pitchFamily="2" charset="77"/>
              </a:rPr>
              <a:t>. Products change price, cost, and composition. Employees are promoted, fired, change departments, and get new titles. Customers change addresses and names, get married or divorced, and move into different income brackets. </a:t>
            </a:r>
            <a:r>
              <a:rPr lang="en-GB" sz="1700" dirty="0">
                <a:solidFill>
                  <a:srgbClr val="0070C0"/>
                </a:solidFill>
                <a:latin typeface="Palatino" pitchFamily="2" charset="77"/>
              </a:rPr>
              <a:t>T</a:t>
            </a:r>
            <a:r>
              <a:rPr lang="en-GB" sz="1700" dirty="0">
                <a:solidFill>
                  <a:srgbClr val="0070C0"/>
                </a:solidFill>
                <a:effectLst/>
                <a:latin typeface="Palatino" pitchFamily="2" charset="77"/>
              </a:rPr>
              <a:t>hese changes occur infrequently and unpredictably</a:t>
            </a:r>
            <a:r>
              <a:rPr lang="en-GB" sz="1700" dirty="0">
                <a:solidFill>
                  <a:srgbClr val="3A3A47"/>
                </a:solidFill>
                <a:effectLst/>
                <a:latin typeface="Palatino" pitchFamily="2" charset="77"/>
              </a:rPr>
              <a:t>. </a:t>
            </a:r>
          </a:p>
          <a:p>
            <a:endParaRPr lang="en-GB" sz="1600" dirty="0">
              <a:solidFill>
                <a:srgbClr val="3A3A47"/>
              </a:solidFill>
              <a:effectLst/>
              <a:latin typeface="Palatino" pitchFamily="2" charset="77"/>
            </a:endParaRPr>
          </a:p>
          <a:p>
            <a:pPr marL="285750" indent="-285750">
              <a:buFont typeface="System Font Regular"/>
              <a:buChar char="-"/>
            </a:pPr>
            <a:r>
              <a:rPr lang="en-GB" sz="1700" dirty="0">
                <a:solidFill>
                  <a:srgbClr val="0070C0"/>
                </a:solidFill>
                <a:latin typeface="Palatino" pitchFamily="2" charset="77"/>
              </a:rPr>
              <a:t>A business’s operational and transaction processing applications keep dimensional tables updated to the most current values to support ongoing business processes</a:t>
            </a:r>
            <a:r>
              <a:rPr lang="en-GB" sz="1700" dirty="0">
                <a:solidFill>
                  <a:srgbClr val="3A3A47"/>
                </a:solidFill>
                <a:latin typeface="Palatino" pitchFamily="2" charset="77"/>
              </a:rPr>
              <a:t>. Operational applications do not track changes to dimensional values because transactions only need the most current values. In addition, operational reporting uses data from the point in time that the transaction occurred, which is referred to as either </a:t>
            </a:r>
            <a:r>
              <a:rPr lang="en-GB" sz="1700" dirty="0">
                <a:solidFill>
                  <a:srgbClr val="0070C0"/>
                </a:solidFill>
                <a:latin typeface="Palatino" pitchFamily="2" charset="77"/>
              </a:rPr>
              <a:t>“as was” </a:t>
            </a:r>
            <a:r>
              <a:rPr lang="en-GB" sz="1700" dirty="0">
                <a:solidFill>
                  <a:srgbClr val="3A3A47"/>
                </a:solidFill>
                <a:latin typeface="Palatino" pitchFamily="2" charset="77"/>
              </a:rPr>
              <a:t>or “as transacted.” </a:t>
            </a:r>
          </a:p>
          <a:p>
            <a:endParaRPr lang="en-GB" sz="1600" dirty="0">
              <a:solidFill>
                <a:srgbClr val="3A3A47"/>
              </a:solidFill>
              <a:latin typeface="Palatino" pitchFamily="2" charset="77"/>
            </a:endParaRPr>
          </a:p>
          <a:p>
            <a:pPr marL="285750" indent="-285750">
              <a:buFont typeface="System Font Regular"/>
              <a:buChar char="-"/>
            </a:pPr>
            <a:r>
              <a:rPr lang="en-GB" sz="1700" dirty="0">
                <a:solidFill>
                  <a:srgbClr val="0070C0"/>
                </a:solidFill>
                <a:latin typeface="Palatino" pitchFamily="2" charset="77"/>
              </a:rPr>
              <a:t>As you shift from operational to management analysis, however, the business needs to examine the facts (transactions and business events), not only in the context of the dimensional values at that point in time (“as was”), but also in the context of what the fact would look like if it occurred now with the current values of dimensions (“as is”)</a:t>
            </a:r>
            <a:r>
              <a:rPr lang="en-GB" sz="1700" dirty="0">
                <a:solidFill>
                  <a:srgbClr val="3A3A47"/>
                </a:solidFill>
                <a:latin typeface="Palatino" pitchFamily="2" charset="77"/>
              </a:rPr>
              <a:t> </a:t>
            </a:r>
            <a:r>
              <a:rPr lang="en-GB" sz="1700" dirty="0">
                <a:solidFill>
                  <a:srgbClr val="0070C0"/>
                </a:solidFill>
                <a:latin typeface="Palatino" pitchFamily="2" charset="77"/>
              </a:rPr>
              <a:t>. </a:t>
            </a:r>
            <a:r>
              <a:rPr lang="en-GB" sz="1700" dirty="0">
                <a:solidFill>
                  <a:srgbClr val="C00000"/>
                </a:solidFill>
                <a:latin typeface="Palatino" pitchFamily="2" charset="77"/>
              </a:rPr>
              <a:t>The capability to use either the “as was” or “as is” context is critical in business analysis such as examining trends, comparing period-versus-period performance and creating predictive models. </a:t>
            </a:r>
          </a:p>
          <a:p>
            <a:pPr marL="285750" indent="-285750">
              <a:buFont typeface="System Font Regular"/>
              <a:buChar char="-"/>
            </a:pPr>
            <a:endParaRPr lang="en-GB" sz="1400" dirty="0">
              <a:effectLst/>
            </a:endParaRPr>
          </a:p>
        </p:txBody>
      </p:sp>
      <p:sp>
        <p:nvSpPr>
          <p:cNvPr id="9" name="Slide Number Placeholder 8">
            <a:extLst>
              <a:ext uri="{FF2B5EF4-FFF2-40B4-BE49-F238E27FC236}">
                <a16:creationId xmlns:a16="http://schemas.microsoft.com/office/drawing/2014/main" id="{1DDC7D12-5DF3-22EC-1BFB-3CFB12AE6534}"/>
              </a:ext>
            </a:extLst>
          </p:cNvPr>
          <p:cNvSpPr>
            <a:spLocks noGrp="1"/>
          </p:cNvSpPr>
          <p:nvPr>
            <p:ph type="sldNum" sz="quarter" idx="12"/>
          </p:nvPr>
        </p:nvSpPr>
        <p:spPr/>
        <p:txBody>
          <a:bodyPr/>
          <a:lstStyle/>
          <a:p>
            <a:fld id="{DD40C559-0D42-4D76-92B1-8C19F3BDA397}" type="slidenum">
              <a:rPr lang="en-US" smtClean="0"/>
              <a:t>14</a:t>
            </a:fld>
            <a:endParaRPr lang="en-US"/>
          </a:p>
        </p:txBody>
      </p:sp>
    </p:spTree>
    <p:extLst>
      <p:ext uri="{BB962C8B-B14F-4D97-AF65-F5344CB8AC3E}">
        <p14:creationId xmlns:p14="http://schemas.microsoft.com/office/powerpoint/2010/main" val="344250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75" y="79774"/>
            <a:ext cx="9305211" cy="1464870"/>
          </a:xfrm>
        </p:spPr>
        <p:txBody>
          <a:bodyPr/>
          <a:lstStyle/>
          <a:p>
            <a:r>
              <a:rPr lang="en-GB" dirty="0"/>
              <a:t>Slowly Changing Dimensions </a:t>
            </a:r>
          </a:p>
        </p:txBody>
      </p:sp>
      <p:sp>
        <p:nvSpPr>
          <p:cNvPr id="6" name="TextBox 5">
            <a:extLst>
              <a:ext uri="{FF2B5EF4-FFF2-40B4-BE49-F238E27FC236}">
                <a16:creationId xmlns:a16="http://schemas.microsoft.com/office/drawing/2014/main" id="{DE6D4B57-1AF9-DB41-4F51-5FE486F68F2F}"/>
              </a:ext>
            </a:extLst>
          </p:cNvPr>
          <p:cNvSpPr txBox="1"/>
          <p:nvPr/>
        </p:nvSpPr>
        <p:spPr>
          <a:xfrm>
            <a:off x="353128" y="1537399"/>
            <a:ext cx="9933872" cy="1138773"/>
          </a:xfrm>
          <a:prstGeom prst="rect">
            <a:avLst/>
          </a:prstGeom>
          <a:noFill/>
        </p:spPr>
        <p:txBody>
          <a:bodyPr wrap="square">
            <a:spAutoFit/>
          </a:bodyPr>
          <a:lstStyle/>
          <a:p>
            <a:r>
              <a:rPr lang="en-GB" dirty="0">
                <a:latin typeface="Palatino" pitchFamily="2" charset="77"/>
              </a:rPr>
              <a:t>Based on the need for a business to </a:t>
            </a:r>
            <a:r>
              <a:rPr lang="en-GB" dirty="0" err="1">
                <a:latin typeface="Palatino" pitchFamily="2" charset="77"/>
              </a:rPr>
              <a:t>analyze</a:t>
            </a:r>
            <a:r>
              <a:rPr lang="en-GB" dirty="0">
                <a:latin typeface="Palatino" pitchFamily="2" charset="77"/>
              </a:rPr>
              <a:t> both “as was” and “as is” states, several techniques referred to as types were created in dimensional </a:t>
            </a:r>
            <a:r>
              <a:rPr lang="en-GB" dirty="0" err="1">
                <a:latin typeface="Palatino" pitchFamily="2" charset="77"/>
              </a:rPr>
              <a:t>modeling</a:t>
            </a:r>
            <a:r>
              <a:rPr lang="en-GB" dirty="0">
                <a:latin typeface="Palatino" pitchFamily="2" charset="77"/>
              </a:rPr>
              <a:t> to record these changes and manage SCD: </a:t>
            </a:r>
          </a:p>
          <a:p>
            <a:pPr marL="285750" indent="-285750">
              <a:buFont typeface="System Font Regular"/>
              <a:buChar char="-"/>
            </a:pPr>
            <a:endParaRPr lang="en-GB" sz="1400" dirty="0">
              <a:effectLst/>
            </a:endParaRPr>
          </a:p>
        </p:txBody>
      </p:sp>
      <p:sp>
        <p:nvSpPr>
          <p:cNvPr id="4" name="TextBox 3">
            <a:extLst>
              <a:ext uri="{FF2B5EF4-FFF2-40B4-BE49-F238E27FC236}">
                <a16:creationId xmlns:a16="http://schemas.microsoft.com/office/drawing/2014/main" id="{8DFB82B4-3E80-7572-2321-588D8309A5C3}"/>
              </a:ext>
            </a:extLst>
          </p:cNvPr>
          <p:cNvSpPr txBox="1"/>
          <p:nvPr/>
        </p:nvSpPr>
        <p:spPr>
          <a:xfrm>
            <a:off x="290275" y="2545543"/>
            <a:ext cx="9756655" cy="3206006"/>
          </a:xfrm>
          <a:prstGeom prst="rect">
            <a:avLst/>
          </a:prstGeom>
          <a:noFill/>
        </p:spPr>
        <p:txBody>
          <a:bodyPr wrap="square">
            <a:spAutoFit/>
          </a:bodyPr>
          <a:lstStyle/>
          <a:p>
            <a:pPr marL="503238" indent="-146050">
              <a:spcBef>
                <a:spcPts val="700"/>
              </a:spcBef>
              <a:spcAft>
                <a:spcPts val="300"/>
              </a:spcAft>
              <a:buFont typeface="System Font Regular"/>
              <a:buChar char="-"/>
            </a:pPr>
            <a:r>
              <a:rPr lang="en-GB" sz="1800" dirty="0">
                <a:latin typeface="Times"/>
              </a:rPr>
              <a:t>SCD Type 0: Keep Original (writes the original dimension record but then never updates it).</a:t>
            </a:r>
          </a:p>
          <a:p>
            <a:pPr marL="503238" indent="-146050">
              <a:spcBef>
                <a:spcPts val="700"/>
              </a:spcBef>
              <a:spcAft>
                <a:spcPts val="300"/>
              </a:spcAft>
              <a:buFont typeface="System Font Regular"/>
              <a:buChar char="-"/>
            </a:pPr>
            <a:r>
              <a:rPr lang="en-GB" sz="1800" dirty="0">
                <a:latin typeface="Times"/>
              </a:rPr>
              <a:t>SCD Type 1: Overwrite Existing Data </a:t>
            </a:r>
          </a:p>
          <a:p>
            <a:pPr marL="503238" indent="-146050">
              <a:spcBef>
                <a:spcPts val="700"/>
              </a:spcBef>
              <a:spcAft>
                <a:spcPts val="300"/>
              </a:spcAft>
              <a:buFont typeface="System Font Regular"/>
              <a:buChar char="-"/>
            </a:pPr>
            <a:r>
              <a:rPr lang="en-GB" sz="1800" dirty="0">
                <a:latin typeface="Times"/>
              </a:rPr>
              <a:t>SCD Type 2: Create New Row</a:t>
            </a:r>
          </a:p>
          <a:p>
            <a:pPr marL="503238" indent="-146050" algn="l">
              <a:spcBef>
                <a:spcPts val="700"/>
              </a:spcBef>
              <a:spcAft>
                <a:spcPts val="300"/>
              </a:spcAft>
              <a:buFont typeface="System Font Regular"/>
              <a:buChar char="-"/>
            </a:pPr>
            <a:r>
              <a:rPr lang="en-GB" sz="1800" dirty="0">
                <a:latin typeface="Times"/>
              </a:rPr>
              <a:t>SCD Type 3: Track Changes Using Separate Columns but Overwrite the Rest </a:t>
            </a:r>
          </a:p>
          <a:p>
            <a:pPr marL="503238" indent="-146050" algn="l">
              <a:spcBef>
                <a:spcPts val="700"/>
              </a:spcBef>
              <a:spcAft>
                <a:spcPts val="300"/>
              </a:spcAft>
              <a:buFont typeface="System Font Regular"/>
              <a:buChar char="-"/>
            </a:pPr>
            <a:r>
              <a:rPr lang="en-GB" sz="1800" dirty="0">
                <a:latin typeface="Times"/>
              </a:rPr>
              <a:t>SCD Type 4: Add Mini-Dimension </a:t>
            </a:r>
          </a:p>
          <a:p>
            <a:pPr marL="503238" indent="-146050" algn="l">
              <a:spcBef>
                <a:spcPts val="700"/>
              </a:spcBef>
              <a:spcAft>
                <a:spcPts val="300"/>
              </a:spcAft>
              <a:buFont typeface="System Font Regular"/>
              <a:buChar char="-"/>
            </a:pPr>
            <a:r>
              <a:rPr lang="en-GB" sz="1800" dirty="0">
                <a:latin typeface="Times"/>
              </a:rPr>
              <a:t>SCD Type 5: Combine Types 4 + 1</a:t>
            </a:r>
          </a:p>
          <a:p>
            <a:pPr marL="503238" indent="-146050" algn="l">
              <a:spcBef>
                <a:spcPts val="700"/>
              </a:spcBef>
              <a:spcAft>
                <a:spcPts val="300"/>
              </a:spcAft>
              <a:buFont typeface="System Font Regular"/>
              <a:buChar char="-"/>
            </a:pPr>
            <a:r>
              <a:rPr lang="en-GB" sz="1800" dirty="0">
                <a:latin typeface="Times"/>
              </a:rPr>
              <a:t>SCD Type 6: Combine Types 1 + 2 + 3 (=6) </a:t>
            </a:r>
          </a:p>
          <a:p>
            <a:pPr marL="503238" indent="-146050" algn="l">
              <a:spcBef>
                <a:spcPts val="700"/>
              </a:spcBef>
              <a:spcAft>
                <a:spcPts val="300"/>
              </a:spcAft>
              <a:buFont typeface="System Font Regular"/>
              <a:buChar char="-"/>
            </a:pPr>
            <a:r>
              <a:rPr lang="en-GB" sz="1800" dirty="0">
                <a:latin typeface="Times"/>
              </a:rPr>
              <a:t>SCD Type 7: Use both Types 1 + 2</a:t>
            </a:r>
            <a:endParaRPr lang="en-US" sz="1800" dirty="0">
              <a:latin typeface="Times"/>
            </a:endParaRPr>
          </a:p>
        </p:txBody>
      </p:sp>
      <p:sp>
        <p:nvSpPr>
          <p:cNvPr id="5" name="Slide Number Placeholder 4">
            <a:extLst>
              <a:ext uri="{FF2B5EF4-FFF2-40B4-BE49-F238E27FC236}">
                <a16:creationId xmlns:a16="http://schemas.microsoft.com/office/drawing/2014/main" id="{3D57106A-9D52-54F2-FE91-BBC87A3B619C}"/>
              </a:ext>
            </a:extLst>
          </p:cNvPr>
          <p:cNvSpPr>
            <a:spLocks noGrp="1"/>
          </p:cNvSpPr>
          <p:nvPr>
            <p:ph type="sldNum" sz="quarter" idx="12"/>
          </p:nvPr>
        </p:nvSpPr>
        <p:spPr/>
        <p:txBody>
          <a:bodyPr/>
          <a:lstStyle/>
          <a:p>
            <a:fld id="{DD40C559-0D42-4D76-92B1-8C19F3BDA397}" type="slidenum">
              <a:rPr lang="en-US" smtClean="0"/>
              <a:t>15</a:t>
            </a:fld>
            <a:endParaRPr lang="en-US"/>
          </a:p>
        </p:txBody>
      </p:sp>
    </p:spTree>
    <p:extLst>
      <p:ext uri="{BB962C8B-B14F-4D97-AF65-F5344CB8AC3E}">
        <p14:creationId xmlns:p14="http://schemas.microsoft.com/office/powerpoint/2010/main" val="213440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76" y="150871"/>
            <a:ext cx="9305211" cy="1038336"/>
          </a:xfrm>
        </p:spPr>
        <p:txBody>
          <a:bodyPr>
            <a:normAutofit/>
          </a:bodyPr>
          <a:lstStyle/>
          <a:p>
            <a:r>
              <a:rPr lang="en-US" sz="4400" dirty="0"/>
              <a:t>SCD type 1: Overwrite existing data</a:t>
            </a:r>
          </a:p>
        </p:txBody>
      </p:sp>
      <p:grpSp>
        <p:nvGrpSpPr>
          <p:cNvPr id="5" name="Group 4"/>
          <p:cNvGrpSpPr>
            <a:grpSpLocks noGrp="1" noUngrp="1" noChangeAspect="1"/>
          </p:cNvGrpSpPr>
          <p:nvPr/>
        </p:nvGrpSpPr>
        <p:grpSpPr>
          <a:xfrm>
            <a:off x="404574" y="1281946"/>
            <a:ext cx="9979501" cy="2633947"/>
            <a:chOff x="457200" y="2690813"/>
            <a:chExt cx="11277600" cy="2976562"/>
          </a:xfrm>
        </p:grpSpPr>
        <p:pic>
          <p:nvPicPr>
            <p:cNvPr id="3" name="Picture 2" descr="f10-1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690813"/>
              <a:ext cx="11277600" cy="2595562"/>
            </a:xfrm>
            <a:prstGeom prst="rect">
              <a:avLst/>
            </a:prstGeom>
            <a:noFill/>
            <a:ln>
              <a:noFill/>
            </a:ln>
          </p:spPr>
        </p:pic>
        <p:sp>
          <p:nvSpPr>
            <p:cNvPr id="4" name="Rectangle 3"/>
            <p:cNvSpPr/>
            <p:nvPr/>
          </p:nvSpPr>
          <p:spPr>
            <a:xfrm>
              <a:off x="457200" y="5324475"/>
              <a:ext cx="11277600" cy="342900"/>
            </a:xfrm>
            <a:prstGeom prst="rect">
              <a:avLst/>
            </a:prstGeom>
            <a:noFill/>
            <a:ln>
              <a:noFill/>
            </a:ln>
          </p:spPr>
          <p:txBody>
            <a:bodyPr anchor="ctr">
              <a:normAutofit fontScale="77500" lnSpcReduction="20000"/>
            </a:bodyPr>
            <a:lstStyle/>
            <a:p>
              <a:pPr algn="ctr"/>
              <a:r>
                <a:rPr lang="en-US" sz="2124" dirty="0"/>
                <a:t>f10-10 Employee dimension- Overwrite existing data</a:t>
              </a:r>
            </a:p>
          </p:txBody>
        </p:sp>
      </p:grpSp>
      <p:sp>
        <p:nvSpPr>
          <p:cNvPr id="6" name="Slide Number Placeholder 5">
            <a:extLst>
              <a:ext uri="{FF2B5EF4-FFF2-40B4-BE49-F238E27FC236}">
                <a16:creationId xmlns:a16="http://schemas.microsoft.com/office/drawing/2014/main" id="{A4AA5682-ABC4-C65D-855C-920FD085735F}"/>
              </a:ext>
            </a:extLst>
          </p:cNvPr>
          <p:cNvSpPr>
            <a:spLocks noGrp="1"/>
          </p:cNvSpPr>
          <p:nvPr>
            <p:ph type="sldNum" sz="quarter" idx="12"/>
          </p:nvPr>
        </p:nvSpPr>
        <p:spPr/>
        <p:txBody>
          <a:bodyPr/>
          <a:lstStyle/>
          <a:p>
            <a:fld id="{DD40C559-0D42-4D76-92B1-8C19F3BDA397}" type="slidenum">
              <a:rPr lang="en-US" smtClean="0"/>
              <a:t>16</a:t>
            </a:fld>
            <a:endParaRPr lang="en-US"/>
          </a:p>
        </p:txBody>
      </p:sp>
      <p:sp>
        <p:nvSpPr>
          <p:cNvPr id="8" name="TextBox 7">
            <a:extLst>
              <a:ext uri="{FF2B5EF4-FFF2-40B4-BE49-F238E27FC236}">
                <a16:creationId xmlns:a16="http://schemas.microsoft.com/office/drawing/2014/main" id="{ADEB8AD8-CA6F-FE0C-4B7E-21236288D64C}"/>
              </a:ext>
            </a:extLst>
          </p:cNvPr>
          <p:cNvSpPr txBox="1"/>
          <p:nvPr/>
        </p:nvSpPr>
        <p:spPr>
          <a:xfrm>
            <a:off x="741719" y="4784333"/>
            <a:ext cx="9642356" cy="925894"/>
          </a:xfrm>
          <a:prstGeom prst="rect">
            <a:avLst/>
          </a:prstGeom>
          <a:noFill/>
        </p:spPr>
        <p:txBody>
          <a:bodyPr wrap="square">
            <a:spAutoFit/>
          </a:bodyPr>
          <a:lstStyle/>
          <a:p>
            <a:pPr marL="285750" indent="-285750">
              <a:spcBef>
                <a:spcPts val="600"/>
              </a:spcBef>
              <a:spcAft>
                <a:spcPts val="500"/>
              </a:spcAft>
              <a:buFont typeface="Arial" panose="020B0604020202020204" pitchFamily="34" charset="0"/>
              <a:buChar char="•"/>
            </a:pPr>
            <a:r>
              <a:rPr lang="en-GB" sz="1600" dirty="0">
                <a:solidFill>
                  <a:srgbClr val="3A3A47"/>
                </a:solidFill>
                <a:effectLst/>
                <a:latin typeface="Palatino" pitchFamily="2" charset="77"/>
              </a:rPr>
              <a:t>The type 1 technique is to overwrite historical values of dimensional attributes with the most current values. </a:t>
            </a:r>
            <a:endParaRPr lang="en-GB" sz="1600" dirty="0">
              <a:effectLst/>
            </a:endParaRPr>
          </a:p>
          <a:p>
            <a:endParaRPr lang="en-GB" dirty="0">
              <a:effectLst/>
            </a:endParaRPr>
          </a:p>
        </p:txBody>
      </p:sp>
    </p:spTree>
    <p:extLst>
      <p:ext uri="{BB962C8B-B14F-4D97-AF65-F5344CB8AC3E}">
        <p14:creationId xmlns:p14="http://schemas.microsoft.com/office/powerpoint/2010/main" val="3948361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76" y="150871"/>
            <a:ext cx="9305211" cy="1038336"/>
          </a:xfrm>
        </p:spPr>
        <p:txBody>
          <a:bodyPr>
            <a:normAutofit/>
          </a:bodyPr>
          <a:lstStyle/>
          <a:p>
            <a:r>
              <a:rPr lang="en-US" sz="4400" dirty="0"/>
              <a:t>Type 1 schema template</a:t>
            </a:r>
          </a:p>
        </p:txBody>
      </p:sp>
      <p:sp>
        <p:nvSpPr>
          <p:cNvPr id="6" name="Slide Number Placeholder 5">
            <a:extLst>
              <a:ext uri="{FF2B5EF4-FFF2-40B4-BE49-F238E27FC236}">
                <a16:creationId xmlns:a16="http://schemas.microsoft.com/office/drawing/2014/main" id="{A4AA5682-ABC4-C65D-855C-920FD085735F}"/>
              </a:ext>
            </a:extLst>
          </p:cNvPr>
          <p:cNvSpPr>
            <a:spLocks noGrp="1"/>
          </p:cNvSpPr>
          <p:nvPr>
            <p:ph type="sldNum" sz="quarter" idx="12"/>
          </p:nvPr>
        </p:nvSpPr>
        <p:spPr/>
        <p:txBody>
          <a:bodyPr/>
          <a:lstStyle/>
          <a:p>
            <a:fld id="{DD40C559-0D42-4D76-92B1-8C19F3BDA397}" type="slidenum">
              <a:rPr lang="en-US" smtClean="0"/>
              <a:t>17</a:t>
            </a:fld>
            <a:endParaRPr lang="en-US"/>
          </a:p>
        </p:txBody>
      </p:sp>
      <p:grpSp>
        <p:nvGrpSpPr>
          <p:cNvPr id="7" name="Group 6">
            <a:extLst>
              <a:ext uri="{FF2B5EF4-FFF2-40B4-BE49-F238E27FC236}">
                <a16:creationId xmlns:a16="http://schemas.microsoft.com/office/drawing/2014/main" id="{0B07FE8E-C6AD-A07D-D003-99BC8FEFE627}"/>
              </a:ext>
            </a:extLst>
          </p:cNvPr>
          <p:cNvGrpSpPr>
            <a:grpSpLocks noGrp="1" noUngrp="1" noChangeAspect="1"/>
          </p:cNvGrpSpPr>
          <p:nvPr/>
        </p:nvGrpSpPr>
        <p:grpSpPr>
          <a:xfrm>
            <a:off x="6694326" y="2201579"/>
            <a:ext cx="3352604" cy="2600155"/>
            <a:chOff x="3028950" y="1919288"/>
            <a:chExt cx="6134100" cy="4757380"/>
          </a:xfrm>
        </p:grpSpPr>
        <p:pic>
          <p:nvPicPr>
            <p:cNvPr id="9" name="Picture 8" descr="f10-11-9780124114616">
              <a:extLst>
                <a:ext uri="{FF2B5EF4-FFF2-40B4-BE49-F238E27FC236}">
                  <a16:creationId xmlns:a16="http://schemas.microsoft.com/office/drawing/2014/main" id="{CB3C2D11-3CE7-2CCF-34B3-2D48A10339DD}"/>
                </a:ext>
              </a:extLst>
            </p:cNvPr>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028950" y="1919288"/>
              <a:ext cx="6134100" cy="4138612"/>
            </a:xfrm>
            <a:prstGeom prst="rect">
              <a:avLst/>
            </a:prstGeom>
            <a:noFill/>
            <a:ln>
              <a:noFill/>
            </a:ln>
          </p:spPr>
        </p:pic>
        <p:sp>
          <p:nvSpPr>
            <p:cNvPr id="10" name="Rectangle 9">
              <a:extLst>
                <a:ext uri="{FF2B5EF4-FFF2-40B4-BE49-F238E27FC236}">
                  <a16:creationId xmlns:a16="http://schemas.microsoft.com/office/drawing/2014/main" id="{1429C7DC-A41D-023C-90A1-C2ACA8DB2552}"/>
                </a:ext>
              </a:extLst>
            </p:cNvPr>
            <p:cNvSpPr/>
            <p:nvPr/>
          </p:nvSpPr>
          <p:spPr>
            <a:xfrm>
              <a:off x="3028950" y="6057900"/>
              <a:ext cx="6134100" cy="618768"/>
            </a:xfrm>
            <a:prstGeom prst="rect">
              <a:avLst/>
            </a:prstGeom>
            <a:noFill/>
            <a:ln>
              <a:noFill/>
            </a:ln>
          </p:spPr>
          <p:txBody>
            <a:bodyPr anchor="ctr">
              <a:normAutofit fontScale="92500" lnSpcReduction="10000"/>
            </a:bodyPr>
            <a:lstStyle/>
            <a:p>
              <a:pPr algn="ctr"/>
              <a:r>
                <a:rPr lang="en-US" dirty="0"/>
                <a:t>f10-11 Type 1 schema template</a:t>
              </a:r>
            </a:p>
          </p:txBody>
        </p:sp>
      </p:grpSp>
      <p:sp>
        <p:nvSpPr>
          <p:cNvPr id="12" name="TextBox 11">
            <a:extLst>
              <a:ext uri="{FF2B5EF4-FFF2-40B4-BE49-F238E27FC236}">
                <a16:creationId xmlns:a16="http://schemas.microsoft.com/office/drawing/2014/main" id="{89D7EBF8-5C4C-D92A-B235-B2B3A4DBAEAA}"/>
              </a:ext>
            </a:extLst>
          </p:cNvPr>
          <p:cNvSpPr txBox="1"/>
          <p:nvPr/>
        </p:nvSpPr>
        <p:spPr>
          <a:xfrm>
            <a:off x="372976" y="1499451"/>
            <a:ext cx="5701253" cy="5129609"/>
          </a:xfrm>
          <a:prstGeom prst="rect">
            <a:avLst/>
          </a:prstGeom>
          <a:noFill/>
        </p:spPr>
        <p:txBody>
          <a:bodyPr wrap="square">
            <a:spAutoFit/>
          </a:bodyPr>
          <a:lstStyle/>
          <a:p>
            <a:pPr algn="justLow">
              <a:spcBef>
                <a:spcPts val="700"/>
              </a:spcBef>
              <a:spcAft>
                <a:spcPts val="300"/>
              </a:spcAft>
            </a:pPr>
            <a:r>
              <a:rPr lang="en-GB" sz="1400" b="1" dirty="0">
                <a:solidFill>
                  <a:srgbClr val="D1002B"/>
                </a:solidFill>
                <a:effectLst/>
                <a:latin typeface="NotoSerif"/>
              </a:rPr>
              <a:t>Figure 10.11 </a:t>
            </a:r>
            <a:r>
              <a:rPr lang="en-GB" sz="1400" dirty="0">
                <a:solidFill>
                  <a:srgbClr val="3A3A47"/>
                </a:solidFill>
                <a:effectLst/>
                <a:latin typeface="Palatino" pitchFamily="2" charset="77"/>
              </a:rPr>
              <a:t>depicts a template schema supporting the SCD type 1 technique. The template columns show: </a:t>
            </a:r>
          </a:p>
          <a:p>
            <a:pPr algn="justLow">
              <a:spcBef>
                <a:spcPts val="700"/>
              </a:spcBef>
              <a:spcAft>
                <a:spcPts val="300"/>
              </a:spcAft>
            </a:pPr>
            <a:r>
              <a:rPr lang="en-GB" sz="1400" dirty="0">
                <a:solidFill>
                  <a:srgbClr val="3A3A47"/>
                </a:solidFill>
                <a:effectLst/>
                <a:latin typeface="Palatino" pitchFamily="2" charset="77"/>
              </a:rPr>
              <a:t>• </a:t>
            </a:r>
            <a:r>
              <a:rPr lang="en-GB" sz="1400" i="1" dirty="0" err="1">
                <a:effectLst/>
                <a:latin typeface="Palatino" pitchFamily="2" charset="77"/>
              </a:rPr>
              <a:t>Dimension_Durable_SK</a:t>
            </a:r>
            <a:r>
              <a:rPr lang="en-GB" sz="1400" dirty="0">
                <a:effectLst/>
                <a:latin typeface="Palatino" pitchFamily="2" charset="77"/>
              </a:rPr>
              <a:t>: This is the surrogate key used as the primary key for this dimension. </a:t>
            </a:r>
            <a:r>
              <a:rPr lang="en-GB" sz="1400" dirty="0">
                <a:solidFill>
                  <a:schemeClr val="bg2">
                    <a:lumMod val="50000"/>
                  </a:schemeClr>
                </a:solidFill>
                <a:effectLst/>
                <a:latin typeface="Palatino" pitchFamily="2" charset="77"/>
              </a:rPr>
              <a:t>This column is referred to as the durable, supernatural, or durable supernatural key. The term durable is used because the key values that are assigned to a dimension will continue to be used regardless of any changes in the values in the systems of record (SOR) (i.e., this key doesn’t change for different versions of the same entity). The term supernatural is used to distinguish the key as independent from the SOR natural key. </a:t>
            </a:r>
            <a:endParaRPr lang="en-GB" sz="1400" dirty="0">
              <a:solidFill>
                <a:schemeClr val="bg2">
                  <a:lumMod val="50000"/>
                </a:schemeClr>
              </a:solidFill>
            </a:endParaRPr>
          </a:p>
          <a:p>
            <a:pPr algn="justLow">
              <a:spcBef>
                <a:spcPts val="700"/>
              </a:spcBef>
              <a:spcAft>
                <a:spcPts val="300"/>
              </a:spcAft>
            </a:pPr>
            <a:r>
              <a:rPr lang="en-GB" sz="1400" dirty="0">
                <a:solidFill>
                  <a:srgbClr val="3A3A47"/>
                </a:solidFill>
                <a:effectLst/>
                <a:latin typeface="Palatino" pitchFamily="2" charset="77"/>
              </a:rPr>
              <a:t>• </a:t>
            </a:r>
            <a:r>
              <a:rPr lang="en-GB" sz="1400" i="1" dirty="0" err="1">
                <a:effectLst/>
                <a:latin typeface="Palatino" pitchFamily="2" charset="77"/>
              </a:rPr>
              <a:t>Dimension_NK</a:t>
            </a:r>
            <a:r>
              <a:rPr lang="en-GB" sz="1400" dirty="0">
                <a:effectLst/>
                <a:latin typeface="Palatino" pitchFamily="2" charset="77"/>
              </a:rPr>
              <a:t>: This is the natural key from the SOR</a:t>
            </a:r>
            <a:r>
              <a:rPr lang="en-GB" sz="1400" dirty="0">
                <a:solidFill>
                  <a:srgbClr val="3A3A47"/>
                </a:solidFill>
                <a:effectLst/>
                <a:latin typeface="Palatino" pitchFamily="2" charset="77"/>
              </a:rPr>
              <a:t>.</a:t>
            </a:r>
            <a:r>
              <a:rPr lang="en-GB" sz="1400" dirty="0">
                <a:solidFill>
                  <a:schemeClr val="bg2">
                    <a:lumMod val="50000"/>
                  </a:schemeClr>
                </a:solidFill>
                <a:latin typeface="Palatino" pitchFamily="2" charset="77"/>
              </a:rPr>
              <a:t> This column has the data type of the SOR if there is only one SOR or if all the SORs have the same data type. If there are multiple source systems with different data types, then use a data type such as a character string that can store all the natural keys’ values. </a:t>
            </a:r>
            <a:r>
              <a:rPr lang="en-GB" sz="1400" dirty="0">
                <a:solidFill>
                  <a:srgbClr val="3A3A47"/>
                </a:solidFill>
                <a:effectLst/>
                <a:latin typeface="Palatino" pitchFamily="2" charset="77"/>
              </a:rPr>
              <a:t> </a:t>
            </a:r>
            <a:endParaRPr lang="en-GB" sz="1400" dirty="0">
              <a:solidFill>
                <a:schemeClr val="bg2">
                  <a:lumMod val="50000"/>
                </a:schemeClr>
              </a:solidFill>
            </a:endParaRPr>
          </a:p>
          <a:p>
            <a:pPr algn="justLow">
              <a:spcBef>
                <a:spcPts val="700"/>
              </a:spcBef>
              <a:spcAft>
                <a:spcPts val="300"/>
              </a:spcAft>
            </a:pPr>
            <a:r>
              <a:rPr lang="en-GB" sz="1400" dirty="0">
                <a:effectLst/>
                <a:latin typeface="Palatino" pitchFamily="2" charset="77"/>
              </a:rPr>
              <a:t>• </a:t>
            </a:r>
            <a:r>
              <a:rPr lang="en-GB" sz="1400" i="1" dirty="0">
                <a:effectLst/>
                <a:latin typeface="Palatino" pitchFamily="2" charset="77"/>
              </a:rPr>
              <a:t>SOR_SK</a:t>
            </a:r>
            <a:r>
              <a:rPr lang="en-GB" sz="1400" dirty="0">
                <a:effectLst/>
                <a:latin typeface="Palatino" pitchFamily="2" charset="77"/>
              </a:rPr>
              <a:t>: If the dimension has multiple SORs, such as a product dimension obtaining product lists from multiple source systems, then the SOR_SK is the foreign key linking to the SOR dimension </a:t>
            </a:r>
            <a:r>
              <a:rPr lang="en-GB" sz="1400" dirty="0">
                <a:solidFill>
                  <a:schemeClr val="bg2">
                    <a:lumMod val="50000"/>
                  </a:schemeClr>
                </a:solidFill>
                <a:effectLst/>
                <a:latin typeface="Palatino" pitchFamily="2" charset="77"/>
              </a:rPr>
              <a:t>depicted in </a:t>
            </a:r>
            <a:r>
              <a:rPr lang="en-GB" sz="1400" b="1" dirty="0">
                <a:solidFill>
                  <a:schemeClr val="bg2">
                    <a:lumMod val="50000"/>
                  </a:schemeClr>
                </a:solidFill>
                <a:effectLst/>
                <a:latin typeface="NotoSerif"/>
              </a:rPr>
              <a:t>Figure 10.11</a:t>
            </a:r>
            <a:r>
              <a:rPr lang="en-GB" sz="1400" dirty="0">
                <a:solidFill>
                  <a:schemeClr val="bg2">
                    <a:lumMod val="50000"/>
                  </a:schemeClr>
                </a:solidFill>
                <a:effectLst/>
                <a:latin typeface="Palatino" pitchFamily="2" charset="77"/>
              </a:rPr>
              <a:t>.</a:t>
            </a:r>
          </a:p>
          <a:p>
            <a:pPr algn="justLow">
              <a:spcBef>
                <a:spcPts val="700"/>
              </a:spcBef>
              <a:spcAft>
                <a:spcPts val="300"/>
              </a:spcAft>
            </a:pPr>
            <a:r>
              <a:rPr lang="en-GB" sz="1400" dirty="0">
                <a:solidFill>
                  <a:srgbClr val="3A3A47"/>
                </a:solidFill>
                <a:effectLst/>
                <a:latin typeface="Palatino" pitchFamily="2" charset="77"/>
              </a:rPr>
              <a:t>• </a:t>
            </a:r>
            <a:r>
              <a:rPr lang="en-GB" sz="1400" i="1" dirty="0">
                <a:solidFill>
                  <a:srgbClr val="3A3A47"/>
                </a:solidFill>
                <a:effectLst/>
                <a:latin typeface="Palatino" pitchFamily="2" charset="77"/>
              </a:rPr>
              <a:t>Dimension attributes</a:t>
            </a:r>
            <a:r>
              <a:rPr lang="en-GB" sz="1400" dirty="0">
                <a:solidFill>
                  <a:srgbClr val="3A3A47"/>
                </a:solidFill>
                <a:effectLst/>
                <a:latin typeface="Palatino" pitchFamily="2" charset="77"/>
              </a:rPr>
              <a:t>: There are one or more columns providing the values of all the attributes that the business needs to track.</a:t>
            </a:r>
            <a:endParaRPr lang="en-GB" sz="1400" dirty="0">
              <a:effectLst/>
            </a:endParaRPr>
          </a:p>
        </p:txBody>
      </p:sp>
      <p:sp>
        <p:nvSpPr>
          <p:cNvPr id="4" name="TextBox 3">
            <a:extLst>
              <a:ext uri="{FF2B5EF4-FFF2-40B4-BE49-F238E27FC236}">
                <a16:creationId xmlns:a16="http://schemas.microsoft.com/office/drawing/2014/main" id="{26473DAA-7025-0D5E-938B-85423171ECB2}"/>
              </a:ext>
            </a:extLst>
          </p:cNvPr>
          <p:cNvSpPr txBox="1"/>
          <p:nvPr/>
        </p:nvSpPr>
        <p:spPr>
          <a:xfrm>
            <a:off x="6813176" y="5271247"/>
            <a:ext cx="3233754" cy="624423"/>
          </a:xfrm>
          <a:prstGeom prst="foldedCorner">
            <a:avLst/>
          </a:prstGeom>
          <a:solidFill>
            <a:schemeClr val="accent4">
              <a:lumMod val="60000"/>
              <a:lumOff val="40000"/>
            </a:schemeClr>
          </a:solidFill>
        </p:spPr>
        <p:txBody>
          <a:bodyPr wrap="square">
            <a:spAutoFit/>
          </a:bodyPr>
          <a:lstStyle/>
          <a:p>
            <a:r>
              <a:rPr lang="en-GB" sz="1400" b="0" i="0" u="none" strike="noStrike" dirty="0">
                <a:solidFill>
                  <a:srgbClr val="202124"/>
                </a:solidFill>
                <a:effectLst/>
                <a:latin typeface="Google Sans"/>
              </a:rPr>
              <a:t>A durable key remains the same for all historic records of an entity</a:t>
            </a:r>
            <a:r>
              <a:rPr lang="en-GB" sz="1400" dirty="0">
                <a:solidFill>
                  <a:srgbClr val="202124"/>
                </a:solidFill>
                <a:latin typeface="Google Sans"/>
              </a:rPr>
              <a:t>.</a:t>
            </a:r>
            <a:endParaRPr lang="en-GB" sz="1400" dirty="0">
              <a:effectLst/>
            </a:endParaRPr>
          </a:p>
        </p:txBody>
      </p:sp>
    </p:spTree>
    <p:extLst>
      <p:ext uri="{BB962C8B-B14F-4D97-AF65-F5344CB8AC3E}">
        <p14:creationId xmlns:p14="http://schemas.microsoft.com/office/powerpoint/2010/main" val="156493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Grp="1" noUngrp="1" noChangeAspect="1"/>
          </p:cNvGrpSpPr>
          <p:nvPr/>
        </p:nvGrpSpPr>
        <p:grpSpPr>
          <a:xfrm>
            <a:off x="2278640" y="1175619"/>
            <a:ext cx="5600807" cy="1691840"/>
            <a:chOff x="457200" y="2654300"/>
            <a:chExt cx="11277600" cy="3406632"/>
          </a:xfrm>
        </p:grpSpPr>
        <p:pic>
          <p:nvPicPr>
            <p:cNvPr id="3" name="Picture 2" descr="f10-1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654300"/>
              <a:ext cx="11277600" cy="2667000"/>
            </a:xfrm>
            <a:prstGeom prst="rect">
              <a:avLst/>
            </a:prstGeom>
            <a:noFill/>
            <a:ln>
              <a:noFill/>
            </a:ln>
          </p:spPr>
        </p:pic>
        <p:sp>
          <p:nvSpPr>
            <p:cNvPr id="4" name="Rectangle 3"/>
            <p:cNvSpPr/>
            <p:nvPr/>
          </p:nvSpPr>
          <p:spPr>
            <a:xfrm>
              <a:off x="457200" y="5375361"/>
              <a:ext cx="11277600" cy="685571"/>
            </a:xfrm>
            <a:prstGeom prst="rect">
              <a:avLst/>
            </a:prstGeom>
            <a:noFill/>
            <a:ln>
              <a:noFill/>
            </a:ln>
          </p:spPr>
          <p:txBody>
            <a:bodyPr anchor="ctr">
              <a:normAutofit fontScale="85000" lnSpcReduction="10000"/>
            </a:bodyPr>
            <a:lstStyle/>
            <a:p>
              <a:pPr algn="ctr"/>
              <a:r>
                <a:rPr lang="en-US" sz="2124" dirty="0"/>
                <a:t>f10-12 Fact table links to SCD type 1 dimension</a:t>
              </a:r>
            </a:p>
          </p:txBody>
        </p:sp>
      </p:grpSp>
      <p:sp>
        <p:nvSpPr>
          <p:cNvPr id="6" name="Slide Number Placeholder 5">
            <a:extLst>
              <a:ext uri="{FF2B5EF4-FFF2-40B4-BE49-F238E27FC236}">
                <a16:creationId xmlns:a16="http://schemas.microsoft.com/office/drawing/2014/main" id="{93022AD4-7881-8C59-322E-F0F3C66D538B}"/>
              </a:ext>
            </a:extLst>
          </p:cNvPr>
          <p:cNvSpPr>
            <a:spLocks noGrp="1"/>
          </p:cNvSpPr>
          <p:nvPr>
            <p:ph type="sldNum" sz="quarter" idx="12"/>
          </p:nvPr>
        </p:nvSpPr>
        <p:spPr/>
        <p:txBody>
          <a:bodyPr/>
          <a:lstStyle/>
          <a:p>
            <a:fld id="{DD40C559-0D42-4D76-92B1-8C19F3BDA397}" type="slidenum">
              <a:rPr lang="en-US" smtClean="0"/>
              <a:t>18</a:t>
            </a:fld>
            <a:endParaRPr lang="en-US"/>
          </a:p>
        </p:txBody>
      </p:sp>
      <p:sp>
        <p:nvSpPr>
          <p:cNvPr id="10" name="TextBox 9">
            <a:extLst>
              <a:ext uri="{FF2B5EF4-FFF2-40B4-BE49-F238E27FC236}">
                <a16:creationId xmlns:a16="http://schemas.microsoft.com/office/drawing/2014/main" id="{F3E62416-645A-1DFB-4FD8-D75D444FC8A1}"/>
              </a:ext>
            </a:extLst>
          </p:cNvPr>
          <p:cNvSpPr txBox="1"/>
          <p:nvPr/>
        </p:nvSpPr>
        <p:spPr>
          <a:xfrm>
            <a:off x="601889" y="235890"/>
            <a:ext cx="9584872" cy="584775"/>
          </a:xfrm>
          <a:prstGeom prst="rect">
            <a:avLst/>
          </a:prstGeom>
          <a:noFill/>
        </p:spPr>
        <p:txBody>
          <a:bodyPr wrap="square">
            <a:spAutoFit/>
          </a:bodyPr>
          <a:lstStyle/>
          <a:p>
            <a:r>
              <a:rPr lang="en-GB" sz="1600" dirty="0">
                <a:solidFill>
                  <a:srgbClr val="3A3A47"/>
                </a:solidFill>
                <a:effectLst/>
                <a:latin typeface="Palatino" pitchFamily="2" charset="77"/>
              </a:rPr>
              <a:t>In the type 1 technique, fact tables linked to a dimension table use the foreign key. For example, see </a:t>
            </a:r>
            <a:r>
              <a:rPr lang="en-GB" sz="1600" i="1" dirty="0" err="1">
                <a:solidFill>
                  <a:srgbClr val="3A3A47"/>
                </a:solidFill>
                <a:effectLst/>
                <a:latin typeface="Palatino" pitchFamily="2" charset="77"/>
              </a:rPr>
              <a:t>Dimension_Durable_SK</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in </a:t>
            </a:r>
            <a:r>
              <a:rPr lang="en-GB" sz="1600" b="1" dirty="0">
                <a:solidFill>
                  <a:srgbClr val="D1002B"/>
                </a:solidFill>
                <a:effectLst/>
                <a:latin typeface="NotoSerif"/>
              </a:rPr>
              <a:t>Figure 10.12</a:t>
            </a:r>
            <a:r>
              <a:rPr lang="en-GB" sz="1600" dirty="0">
                <a:solidFill>
                  <a:srgbClr val="3A3A47"/>
                </a:solidFill>
                <a:effectLst/>
                <a:latin typeface="Palatino" pitchFamily="2" charset="77"/>
              </a:rPr>
              <a:t>. </a:t>
            </a:r>
            <a:endParaRPr lang="en-GB" sz="1600" dirty="0">
              <a:effectLst/>
            </a:endParaRPr>
          </a:p>
        </p:txBody>
      </p:sp>
      <p:sp>
        <p:nvSpPr>
          <p:cNvPr id="12" name="TextBox 11">
            <a:extLst>
              <a:ext uri="{FF2B5EF4-FFF2-40B4-BE49-F238E27FC236}">
                <a16:creationId xmlns:a16="http://schemas.microsoft.com/office/drawing/2014/main" id="{F1B2B769-913F-0003-9E74-6827DF637F38}"/>
              </a:ext>
            </a:extLst>
          </p:cNvPr>
          <p:cNvSpPr txBox="1"/>
          <p:nvPr/>
        </p:nvSpPr>
        <p:spPr>
          <a:xfrm>
            <a:off x="396462" y="3222413"/>
            <a:ext cx="6788109" cy="4052391"/>
          </a:xfrm>
          <a:prstGeom prst="rect">
            <a:avLst/>
          </a:prstGeom>
          <a:noFill/>
        </p:spPr>
        <p:txBody>
          <a:bodyPr wrap="square">
            <a:spAutoFit/>
          </a:bodyPr>
          <a:lstStyle/>
          <a:p>
            <a:r>
              <a:rPr lang="en-GB" sz="1600" b="1" dirty="0">
                <a:solidFill>
                  <a:srgbClr val="D1002B"/>
                </a:solidFill>
                <a:effectLst/>
                <a:latin typeface="NotoSerif"/>
              </a:rPr>
              <a:t>Figure 10.13 </a:t>
            </a:r>
            <a:r>
              <a:rPr lang="en-GB" sz="1600" dirty="0">
                <a:solidFill>
                  <a:srgbClr val="3A3A47"/>
                </a:solidFill>
                <a:effectLst/>
                <a:latin typeface="Palatino" pitchFamily="2" charset="77"/>
              </a:rPr>
              <a:t>depicts a template for a system of record dimension that lists information regarding the source systems used to populate dimensions. The template columns show:</a:t>
            </a:r>
          </a:p>
          <a:p>
            <a:pPr marL="146050" indent="-146050">
              <a:spcBef>
                <a:spcPts val="700"/>
              </a:spcBef>
              <a:spcAft>
                <a:spcPts val="300"/>
              </a:spcAft>
              <a:buFont typeface="Arial" panose="020B0604020202020204" pitchFamily="34" charset="0"/>
              <a:buChar char="•"/>
            </a:pPr>
            <a:r>
              <a:rPr lang="en-GB" sz="1600" i="1" dirty="0">
                <a:solidFill>
                  <a:srgbClr val="3A3A47"/>
                </a:solidFill>
                <a:effectLst/>
                <a:latin typeface="Palatino" pitchFamily="2" charset="77"/>
              </a:rPr>
              <a:t>SOR_SK</a:t>
            </a:r>
            <a:r>
              <a:rPr lang="en-GB" sz="1600" dirty="0">
                <a:solidFill>
                  <a:srgbClr val="3A3A47"/>
                </a:solidFill>
                <a:effectLst/>
                <a:latin typeface="Palatino" pitchFamily="2" charset="77"/>
              </a:rPr>
              <a:t>: The surrogate key identifying the source system.</a:t>
            </a:r>
            <a:endParaRPr lang="en-GB" sz="1600" dirty="0">
              <a:solidFill>
                <a:srgbClr val="3A3A47"/>
              </a:solidFill>
              <a:latin typeface="Palatino" pitchFamily="2" charset="77"/>
            </a:endParaRPr>
          </a:p>
          <a:p>
            <a:pPr marL="146050" indent="-146050">
              <a:spcBef>
                <a:spcPts val="700"/>
              </a:spcBef>
              <a:spcAft>
                <a:spcPts val="300"/>
              </a:spcAft>
              <a:buFont typeface="Arial" panose="020B0604020202020204" pitchFamily="34" charset="0"/>
              <a:buChar char="•"/>
            </a:pPr>
            <a:r>
              <a:rPr lang="en-GB" sz="1600" i="1" dirty="0" err="1">
                <a:solidFill>
                  <a:srgbClr val="3A3A47"/>
                </a:solidFill>
                <a:effectLst/>
                <a:latin typeface="Palatino" pitchFamily="2" charset="77"/>
              </a:rPr>
              <a:t>SOR_Name</a:t>
            </a:r>
            <a:r>
              <a:rPr lang="en-GB" sz="1600" dirty="0">
                <a:solidFill>
                  <a:srgbClr val="3A3A47"/>
                </a:solidFill>
                <a:effectLst/>
                <a:latin typeface="Palatino" pitchFamily="2" charset="77"/>
              </a:rPr>
              <a:t>: A name identifying the source system, typically an application name. </a:t>
            </a:r>
            <a:endParaRPr lang="en-GB" sz="1600" dirty="0">
              <a:solidFill>
                <a:srgbClr val="3A3A47"/>
              </a:solidFill>
              <a:latin typeface="Palatino" pitchFamily="2" charset="77"/>
            </a:endParaRPr>
          </a:p>
          <a:p>
            <a:pPr marL="146050" indent="-146050">
              <a:spcBef>
                <a:spcPts val="700"/>
              </a:spcBef>
              <a:spcAft>
                <a:spcPts val="300"/>
              </a:spcAft>
              <a:buFont typeface="Arial" panose="020B0604020202020204" pitchFamily="34" charset="0"/>
              <a:buChar char="•"/>
            </a:pPr>
            <a:r>
              <a:rPr lang="en-GB" sz="1600" i="1" dirty="0" err="1">
                <a:solidFill>
                  <a:srgbClr val="3A3A47"/>
                </a:solidFill>
                <a:effectLst/>
                <a:latin typeface="Palatino" pitchFamily="2" charset="77"/>
              </a:rPr>
              <a:t>SOR_Module</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and </a:t>
            </a:r>
            <a:r>
              <a:rPr lang="en-GB" sz="1600" i="1" dirty="0" err="1">
                <a:solidFill>
                  <a:srgbClr val="3A3A47"/>
                </a:solidFill>
                <a:effectLst/>
                <a:latin typeface="Palatino" pitchFamily="2" charset="77"/>
              </a:rPr>
              <a:t>SOR_Table</a:t>
            </a:r>
            <a:r>
              <a:rPr lang="en-GB" sz="1600" dirty="0">
                <a:solidFill>
                  <a:srgbClr val="3A3A47"/>
                </a:solidFill>
                <a:effectLst/>
                <a:latin typeface="Palatino" pitchFamily="2" charset="77"/>
              </a:rPr>
              <a:t>: If there is a need to identify SOR granularity greater than </a:t>
            </a:r>
            <a:r>
              <a:rPr lang="en-GB" sz="1600" i="1" dirty="0" err="1">
                <a:solidFill>
                  <a:srgbClr val="3A3A47"/>
                </a:solidFill>
                <a:effectLst/>
                <a:latin typeface="Palatino" pitchFamily="2" charset="77"/>
              </a:rPr>
              <a:t>SOR_Name</a:t>
            </a:r>
            <a:r>
              <a:rPr lang="en-GB" sz="1600" dirty="0">
                <a:solidFill>
                  <a:srgbClr val="3A3A47"/>
                </a:solidFill>
                <a:effectLst/>
                <a:latin typeface="Palatino" pitchFamily="2" charset="77"/>
              </a:rPr>
              <a:t>, then add these two columns to the dimension. For example, the </a:t>
            </a:r>
            <a:r>
              <a:rPr lang="en-GB" sz="1600" i="1" dirty="0" err="1">
                <a:solidFill>
                  <a:srgbClr val="3A3A47"/>
                </a:solidFill>
                <a:effectLst/>
                <a:latin typeface="Palatino" pitchFamily="2" charset="77"/>
              </a:rPr>
              <a:t>SOR_Name</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identifies an application, the </a:t>
            </a:r>
            <a:r>
              <a:rPr lang="en-GB" sz="1600" i="1" dirty="0" err="1">
                <a:solidFill>
                  <a:srgbClr val="3A3A47"/>
                </a:solidFill>
                <a:effectLst/>
                <a:latin typeface="Palatino" pitchFamily="2" charset="77"/>
              </a:rPr>
              <a:t>SOR_Module</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identifies a module within the application, and the </a:t>
            </a:r>
            <a:r>
              <a:rPr lang="en-GB" sz="1600" i="1" dirty="0" err="1">
                <a:solidFill>
                  <a:srgbClr val="3A3A47"/>
                </a:solidFill>
                <a:effectLst/>
                <a:latin typeface="Palatino" pitchFamily="2" charset="77"/>
              </a:rPr>
              <a:t>SOR_Table</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lists the table the data is obtained from. </a:t>
            </a:r>
            <a:endParaRPr lang="en-GB" sz="1600" dirty="0"/>
          </a:p>
          <a:p>
            <a:pPr marL="146050" indent="-146050">
              <a:spcBef>
                <a:spcPts val="700"/>
              </a:spcBef>
              <a:spcAft>
                <a:spcPts val="300"/>
              </a:spcAft>
              <a:buFont typeface="Arial" panose="020B0604020202020204" pitchFamily="34" charset="0"/>
              <a:buChar char="•"/>
            </a:pPr>
            <a:r>
              <a:rPr lang="en-GB" sz="1600" i="1" dirty="0" err="1">
                <a:solidFill>
                  <a:srgbClr val="3A3A47"/>
                </a:solidFill>
                <a:effectLst/>
                <a:latin typeface="Palatino" pitchFamily="2" charset="77"/>
              </a:rPr>
              <a:t>SOR_Attributes</a:t>
            </a:r>
            <a:r>
              <a:rPr lang="en-GB" sz="1600" dirty="0">
                <a:solidFill>
                  <a:srgbClr val="3A3A47"/>
                </a:solidFill>
                <a:effectLst/>
                <a:latin typeface="Palatino" pitchFamily="2" charset="77"/>
              </a:rPr>
              <a:t>: There are one or more columns providing the values of all the attributes that the enterprise needs to track. </a:t>
            </a:r>
            <a:endParaRPr lang="en-GB" sz="1600" dirty="0">
              <a:effectLst/>
            </a:endParaRPr>
          </a:p>
          <a:p>
            <a:endParaRPr lang="en-GB" sz="1600" dirty="0">
              <a:effectLst/>
            </a:endParaRPr>
          </a:p>
        </p:txBody>
      </p:sp>
      <p:grpSp>
        <p:nvGrpSpPr>
          <p:cNvPr id="13" name="Group 12">
            <a:extLst>
              <a:ext uri="{FF2B5EF4-FFF2-40B4-BE49-F238E27FC236}">
                <a16:creationId xmlns:a16="http://schemas.microsoft.com/office/drawing/2014/main" id="{EE405455-8802-5BCC-2F86-8EFBFD36D6DA}"/>
              </a:ext>
            </a:extLst>
          </p:cNvPr>
          <p:cNvGrpSpPr>
            <a:grpSpLocks noGrp="1" noUngrp="1" noChangeAspect="1"/>
          </p:cNvGrpSpPr>
          <p:nvPr/>
        </p:nvGrpSpPr>
        <p:grpSpPr>
          <a:xfrm>
            <a:off x="7820835" y="4033806"/>
            <a:ext cx="2024743" cy="2089567"/>
            <a:chOff x="3229450" y="1919288"/>
            <a:chExt cx="5411880" cy="5585144"/>
          </a:xfrm>
        </p:grpSpPr>
        <p:pic>
          <p:nvPicPr>
            <p:cNvPr id="14" name="Picture 13" descr="f10-13-9780124114616">
              <a:extLst>
                <a:ext uri="{FF2B5EF4-FFF2-40B4-BE49-F238E27FC236}">
                  <a16:creationId xmlns:a16="http://schemas.microsoft.com/office/drawing/2014/main" id="{573A0818-F084-6A0D-5CC9-3EB286E0DECE}"/>
                </a:ext>
              </a:extLst>
            </p:cNvPr>
            <p:cNvPicPr>
              <a:picLocks noRot="1" noChangeAspect="1" noMove="1" noResize="1"/>
            </p:cNvPicPr>
            <p:nvPr isPhoto="1"/>
          </p:nvPicPr>
          <p:blipFill>
            <a:blip r:embed="rId3" cstate="print">
              <a:lum/>
              <a:extLst>
                <a:ext uri="{28A0092B-C50C-407E-A947-70E740481C1C}">
                  <a14:useLocalDpi xmlns:a14="http://schemas.microsoft.com/office/drawing/2010/main" val="0"/>
                </a:ext>
              </a:extLst>
            </a:blip>
            <a:stretch>
              <a:fillRect/>
            </a:stretch>
          </p:blipFill>
          <p:spPr>
            <a:xfrm>
              <a:off x="3944938" y="1919288"/>
              <a:ext cx="4302125" cy="4138612"/>
            </a:xfrm>
            <a:prstGeom prst="rect">
              <a:avLst/>
            </a:prstGeom>
            <a:noFill/>
            <a:ln>
              <a:noFill/>
            </a:ln>
          </p:spPr>
        </p:pic>
        <p:sp>
          <p:nvSpPr>
            <p:cNvPr id="15" name="Rectangle 14">
              <a:extLst>
                <a:ext uri="{FF2B5EF4-FFF2-40B4-BE49-F238E27FC236}">
                  <a16:creationId xmlns:a16="http://schemas.microsoft.com/office/drawing/2014/main" id="{C71825FF-5F93-8C0C-35BA-26DFE08A8A9B}"/>
                </a:ext>
              </a:extLst>
            </p:cNvPr>
            <p:cNvSpPr/>
            <p:nvPr/>
          </p:nvSpPr>
          <p:spPr>
            <a:xfrm>
              <a:off x="3229450" y="6096000"/>
              <a:ext cx="5411880" cy="1408432"/>
            </a:xfrm>
            <a:prstGeom prst="rect">
              <a:avLst/>
            </a:prstGeom>
            <a:noFill/>
            <a:ln>
              <a:noFill/>
            </a:ln>
          </p:spPr>
          <p:txBody>
            <a:bodyPr anchor="ctr">
              <a:normAutofit fontScale="77500" lnSpcReduction="20000"/>
            </a:bodyPr>
            <a:lstStyle/>
            <a:p>
              <a:pPr algn="ctr"/>
              <a:r>
                <a:rPr lang="en-US" sz="2124" dirty="0"/>
                <a:t>f10-13 SOR dimension</a:t>
              </a:r>
            </a:p>
          </p:txBody>
        </p:sp>
      </p:grpSp>
    </p:spTree>
    <p:extLst>
      <p:ext uri="{BB962C8B-B14F-4D97-AF65-F5344CB8AC3E}">
        <p14:creationId xmlns:p14="http://schemas.microsoft.com/office/powerpoint/2010/main" val="149789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138073"/>
            <a:ext cx="9305211" cy="1464870"/>
          </a:xfrm>
        </p:spPr>
        <p:txBody>
          <a:bodyPr/>
          <a:lstStyle/>
          <a:p>
            <a:r>
              <a:rPr lang="en-US" dirty="0"/>
              <a:t>SCD type 2 : Create new row</a:t>
            </a:r>
          </a:p>
        </p:txBody>
      </p:sp>
      <p:grpSp>
        <p:nvGrpSpPr>
          <p:cNvPr id="5" name="Group 4"/>
          <p:cNvGrpSpPr>
            <a:grpSpLocks noGrp="1" noUngrp="1" noChangeAspect="1"/>
          </p:cNvGrpSpPr>
          <p:nvPr/>
        </p:nvGrpSpPr>
        <p:grpSpPr>
          <a:xfrm>
            <a:off x="1618298" y="1197148"/>
            <a:ext cx="7214909" cy="2673328"/>
            <a:chOff x="457200" y="2146300"/>
            <a:chExt cx="11277600" cy="4178670"/>
          </a:xfrm>
        </p:grpSpPr>
        <p:pic>
          <p:nvPicPr>
            <p:cNvPr id="3" name="Picture 2" descr="f10-1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146300"/>
              <a:ext cx="11277600" cy="3684588"/>
            </a:xfrm>
            <a:prstGeom prst="rect">
              <a:avLst/>
            </a:prstGeom>
            <a:noFill/>
            <a:ln>
              <a:noFill/>
            </a:ln>
          </p:spPr>
        </p:pic>
        <p:sp>
          <p:nvSpPr>
            <p:cNvPr id="4" name="Rectangle 3"/>
            <p:cNvSpPr/>
            <p:nvPr/>
          </p:nvSpPr>
          <p:spPr>
            <a:xfrm>
              <a:off x="457200" y="5868988"/>
              <a:ext cx="11277600" cy="455982"/>
            </a:xfrm>
            <a:prstGeom prst="rect">
              <a:avLst/>
            </a:prstGeom>
            <a:noFill/>
            <a:ln>
              <a:noFill/>
            </a:ln>
          </p:spPr>
          <p:txBody>
            <a:bodyPr anchor="ctr">
              <a:noAutofit/>
            </a:bodyPr>
            <a:lstStyle/>
            <a:p>
              <a:pPr algn="ctr"/>
              <a:r>
                <a:rPr lang="en-US" dirty="0"/>
                <a:t>f10-14 Create new row</a:t>
              </a:r>
            </a:p>
          </p:txBody>
        </p:sp>
      </p:grpSp>
      <p:sp>
        <p:nvSpPr>
          <p:cNvPr id="6" name="Slide Number Placeholder 5">
            <a:extLst>
              <a:ext uri="{FF2B5EF4-FFF2-40B4-BE49-F238E27FC236}">
                <a16:creationId xmlns:a16="http://schemas.microsoft.com/office/drawing/2014/main" id="{A2A6E268-D645-D642-B38E-20FD6FF3DF81}"/>
              </a:ext>
            </a:extLst>
          </p:cNvPr>
          <p:cNvSpPr>
            <a:spLocks noGrp="1"/>
          </p:cNvSpPr>
          <p:nvPr>
            <p:ph type="sldNum" sz="quarter" idx="12"/>
          </p:nvPr>
        </p:nvSpPr>
        <p:spPr/>
        <p:txBody>
          <a:bodyPr/>
          <a:lstStyle/>
          <a:p>
            <a:fld id="{DD40C559-0D42-4D76-92B1-8C19F3BDA397}" type="slidenum">
              <a:rPr lang="en-US" smtClean="0"/>
              <a:t>19</a:t>
            </a:fld>
            <a:endParaRPr lang="en-US"/>
          </a:p>
        </p:txBody>
      </p:sp>
      <p:sp>
        <p:nvSpPr>
          <p:cNvPr id="8" name="TextBox 7">
            <a:extLst>
              <a:ext uri="{FF2B5EF4-FFF2-40B4-BE49-F238E27FC236}">
                <a16:creationId xmlns:a16="http://schemas.microsoft.com/office/drawing/2014/main" id="{581BFC5B-AFD4-08B1-2A75-33ADFF5021B5}"/>
              </a:ext>
            </a:extLst>
          </p:cNvPr>
          <p:cNvSpPr txBox="1"/>
          <p:nvPr/>
        </p:nvSpPr>
        <p:spPr>
          <a:xfrm>
            <a:off x="573147" y="4218004"/>
            <a:ext cx="9642355" cy="2862322"/>
          </a:xfrm>
          <a:prstGeom prst="rect">
            <a:avLst/>
          </a:prstGeom>
          <a:noFill/>
        </p:spPr>
        <p:txBody>
          <a:bodyPr wrap="square">
            <a:spAutoFit/>
          </a:bodyPr>
          <a:lstStyle/>
          <a:p>
            <a:pPr indent="276225"/>
            <a:r>
              <a:rPr lang="en-GB" sz="1800" dirty="0">
                <a:solidFill>
                  <a:srgbClr val="3A3A47"/>
                </a:solidFill>
                <a:effectLst/>
                <a:latin typeface="Palatino" pitchFamily="2" charset="77"/>
              </a:rPr>
              <a:t>The type 2 technique creates a new row in the dimension table every time a change occurs in an attribute that we wish to track. Unlike type 1, it enables you to track history accurately, so you see every time an attribute changes in that row and for that employee, as shown in </a:t>
            </a:r>
            <a:r>
              <a:rPr lang="en-GB" sz="1800" b="1" dirty="0">
                <a:solidFill>
                  <a:srgbClr val="D1002B"/>
                </a:solidFill>
                <a:effectLst/>
                <a:latin typeface="NotoSerif"/>
              </a:rPr>
              <a:t>Figure 10.14</a:t>
            </a:r>
            <a:r>
              <a:rPr lang="en-GB" sz="1800" dirty="0">
                <a:solidFill>
                  <a:srgbClr val="3A3A47"/>
                </a:solidFill>
                <a:effectLst/>
                <a:latin typeface="Palatino" pitchFamily="2" charset="77"/>
              </a:rPr>
              <a:t>. It enables both “as is” and “as was” analysis. </a:t>
            </a:r>
          </a:p>
          <a:p>
            <a:pPr indent="276225"/>
            <a:endParaRPr lang="en-GB" dirty="0">
              <a:effectLst/>
            </a:endParaRPr>
          </a:p>
          <a:p>
            <a:pPr indent="276225"/>
            <a:r>
              <a:rPr lang="en-GB" sz="1800" dirty="0">
                <a:solidFill>
                  <a:srgbClr val="3A3A47"/>
                </a:solidFill>
                <a:effectLst/>
                <a:latin typeface="Palatino" pitchFamily="2" charset="77"/>
              </a:rPr>
              <a:t>This technique keeps track of all the historical changes in the dimension, allowing you to use the values of the dimension attributes at any point in time and examine the impact of those changes on the relevant fact tables. For example, if you’re looking at sales of specific products, you can look at what their retail price or production cost was at the point of sale and examine the impact of price or cost changes that occurred since. </a:t>
            </a:r>
            <a:endParaRPr lang="en-GB" dirty="0">
              <a:effectLst/>
            </a:endParaRPr>
          </a:p>
        </p:txBody>
      </p:sp>
    </p:spTree>
    <p:extLst>
      <p:ext uri="{BB962C8B-B14F-4D97-AF65-F5344CB8AC3E}">
        <p14:creationId xmlns:p14="http://schemas.microsoft.com/office/powerpoint/2010/main" val="2236481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4378" y="1393142"/>
            <a:ext cx="4156314" cy="1561097"/>
          </a:xfrm>
          <a:prstGeom prst="rect">
            <a:avLst/>
          </a:prstGeom>
        </p:spPr>
        <p:txBody>
          <a:bodyPr vert="horz" wrap="square" lIns="0" tIns="72354" rIns="0" bIns="0" rtlCol="0" anchor="ctr">
            <a:spAutoFit/>
          </a:bodyPr>
          <a:lstStyle/>
          <a:p>
            <a:pPr marL="172228" marR="166113" indent="887128">
              <a:lnSpc>
                <a:spcPts val="3908"/>
              </a:lnSpc>
              <a:spcBef>
                <a:spcPts val="570"/>
              </a:spcBef>
            </a:pPr>
            <a:r>
              <a:rPr sz="3612" spc="-8" dirty="0"/>
              <a:t>Chapter </a:t>
            </a:r>
            <a:r>
              <a:rPr sz="3612" dirty="0"/>
              <a:t>10 </a:t>
            </a:r>
            <a:r>
              <a:rPr sz="3612" spc="4" dirty="0"/>
              <a:t> </a:t>
            </a:r>
            <a:r>
              <a:rPr sz="3612" dirty="0"/>
              <a:t>Business</a:t>
            </a:r>
            <a:r>
              <a:rPr sz="3612" spc="-73" dirty="0"/>
              <a:t> </a:t>
            </a:r>
            <a:r>
              <a:rPr sz="3612" spc="-8" dirty="0"/>
              <a:t>Intelligence</a:t>
            </a:r>
            <a:endParaRPr sz="3612" dirty="0"/>
          </a:p>
          <a:p>
            <a:pPr marL="10191">
              <a:lnSpc>
                <a:spcPts val="3848"/>
              </a:lnSpc>
            </a:pPr>
            <a:r>
              <a:rPr sz="3612" dirty="0"/>
              <a:t>Dimensional</a:t>
            </a:r>
            <a:r>
              <a:rPr sz="3612" spc="-76" dirty="0"/>
              <a:t> </a:t>
            </a:r>
            <a:r>
              <a:rPr sz="3612" dirty="0"/>
              <a:t>Modeling</a:t>
            </a:r>
          </a:p>
        </p:txBody>
      </p:sp>
      <p:sp>
        <p:nvSpPr>
          <p:cNvPr id="5" name="TextBox 4">
            <a:extLst>
              <a:ext uri="{FF2B5EF4-FFF2-40B4-BE49-F238E27FC236}">
                <a16:creationId xmlns:a16="http://schemas.microsoft.com/office/drawing/2014/main" id="{35BF47CE-BB6C-EFF0-74D8-2960CFC58A8D}"/>
              </a:ext>
            </a:extLst>
          </p:cNvPr>
          <p:cNvSpPr txBox="1"/>
          <p:nvPr/>
        </p:nvSpPr>
        <p:spPr>
          <a:xfrm>
            <a:off x="687824" y="3339835"/>
            <a:ext cx="9409419" cy="2938497"/>
          </a:xfrm>
          <a:prstGeom prst="rect">
            <a:avLst/>
          </a:prstGeom>
          <a:noFill/>
        </p:spPr>
        <p:txBody>
          <a:bodyPr wrap="square">
            <a:spAutoFit/>
          </a:bodyPr>
          <a:lstStyle/>
          <a:p>
            <a:r>
              <a:rPr lang="en-GB" sz="1770" b="1" dirty="0">
                <a:solidFill>
                  <a:srgbClr val="3A3A47"/>
                </a:solidFill>
                <a:latin typeface="Palatino" pitchFamily="2" charset="77"/>
              </a:rPr>
              <a:t>Information in this chapter:</a:t>
            </a:r>
          </a:p>
          <a:p>
            <a:endParaRPr lang="en-GB" sz="796" dirty="0">
              <a:solidFill>
                <a:srgbClr val="3A3A47"/>
              </a:solidFill>
              <a:latin typeface="Palatino" pitchFamily="2" charset="77"/>
            </a:endParaRPr>
          </a:p>
          <a:p>
            <a:pPr marL="252860" indent="-252860">
              <a:buFont typeface="Arial" panose="020B0604020202020204" pitchFamily="34" charset="0"/>
              <a:buChar char="•"/>
            </a:pPr>
            <a:r>
              <a:rPr lang="en-GB" sz="1593" dirty="0">
                <a:latin typeface="ArialMT"/>
              </a:rPr>
              <a:t>Hierarchies (balanced, ragged, unbalanced and variable-depth) </a:t>
            </a:r>
          </a:p>
          <a:p>
            <a:pPr marL="252860" indent="-252860">
              <a:buFont typeface="Arial" panose="020B0604020202020204" pitchFamily="34" charset="0"/>
              <a:buChar char="•"/>
            </a:pPr>
            <a:r>
              <a:rPr lang="en-GB" sz="1593" dirty="0">
                <a:latin typeface="ArialMT"/>
              </a:rPr>
              <a:t>Outrigger tables </a:t>
            </a:r>
          </a:p>
          <a:p>
            <a:pPr marL="252860" indent="-252860">
              <a:buFont typeface="Arial" panose="020B0604020202020204" pitchFamily="34" charset="0"/>
              <a:buChar char="•"/>
            </a:pPr>
            <a:r>
              <a:rPr lang="en-GB" sz="1593" dirty="0">
                <a:latin typeface="ArialMT"/>
              </a:rPr>
              <a:t>Slowly changing dimensions </a:t>
            </a:r>
          </a:p>
          <a:p>
            <a:pPr marL="252860" indent="-252860">
              <a:buFont typeface="Arial" panose="020B0604020202020204" pitchFamily="34" charset="0"/>
              <a:buChar char="•"/>
            </a:pPr>
            <a:r>
              <a:rPr lang="en-GB" sz="1593" dirty="0">
                <a:latin typeface="ArialMT"/>
              </a:rPr>
              <a:t>Causal dimensions </a:t>
            </a:r>
          </a:p>
          <a:p>
            <a:pPr marL="252860" indent="-252860">
              <a:buFont typeface="Arial" panose="020B0604020202020204" pitchFamily="34" charset="0"/>
              <a:buChar char="•"/>
            </a:pPr>
            <a:r>
              <a:rPr lang="en-GB" sz="1593" dirty="0">
                <a:latin typeface="ArialMT"/>
              </a:rPr>
              <a:t>Multivalued dimensions </a:t>
            </a:r>
          </a:p>
          <a:p>
            <a:pPr marL="252860" indent="-252860">
              <a:buFont typeface="Arial" panose="020B0604020202020204" pitchFamily="34" charset="0"/>
              <a:buChar char="•"/>
            </a:pPr>
            <a:r>
              <a:rPr lang="en-GB" sz="1593" dirty="0">
                <a:latin typeface="ArialMT"/>
              </a:rPr>
              <a:t>Junk dimensions </a:t>
            </a:r>
          </a:p>
          <a:p>
            <a:pPr marL="252860" indent="-252860">
              <a:buFont typeface="Arial" panose="020B0604020202020204" pitchFamily="34" charset="0"/>
              <a:buChar char="•"/>
            </a:pPr>
            <a:r>
              <a:rPr lang="en-GB" sz="1593" dirty="0">
                <a:latin typeface="ArialMT"/>
              </a:rPr>
              <a:t>Value band reporting</a:t>
            </a:r>
          </a:p>
          <a:p>
            <a:pPr marL="252860" indent="-252860">
              <a:buFont typeface="Arial" panose="020B0604020202020204" pitchFamily="34" charset="0"/>
              <a:buChar char="•"/>
            </a:pPr>
            <a:r>
              <a:rPr lang="en-GB" sz="1593" dirty="0">
                <a:latin typeface="ArialMT"/>
              </a:rPr>
              <a:t>Heterogeneous products</a:t>
            </a:r>
          </a:p>
          <a:p>
            <a:pPr marL="252860" indent="-252860">
              <a:buFont typeface="Arial" panose="020B0604020202020204" pitchFamily="34" charset="0"/>
              <a:buChar char="•"/>
            </a:pPr>
            <a:r>
              <a:rPr lang="en-GB" sz="1593" dirty="0">
                <a:latin typeface="ArialMT"/>
              </a:rPr>
              <a:t>Hot swappable and custom dimension groups </a:t>
            </a:r>
          </a:p>
          <a:p>
            <a:pPr marL="252860" indent="-252860">
              <a:buFont typeface="Arial" panose="020B0604020202020204" pitchFamily="34" charset="0"/>
              <a:buChar char="•"/>
            </a:pPr>
            <a:endParaRPr lang="en-GB" sz="1593" dirty="0">
              <a:latin typeface="ArialMT"/>
            </a:endParaRPr>
          </a:p>
        </p:txBody>
      </p:sp>
      <p:sp>
        <p:nvSpPr>
          <p:cNvPr id="6" name="Slide Number Placeholder 5">
            <a:extLst>
              <a:ext uri="{FF2B5EF4-FFF2-40B4-BE49-F238E27FC236}">
                <a16:creationId xmlns:a16="http://schemas.microsoft.com/office/drawing/2014/main" id="{F8F3BCF2-B30B-648C-39AB-B2EF2A8D2F6F}"/>
              </a:ext>
            </a:extLst>
          </p:cNvPr>
          <p:cNvSpPr>
            <a:spLocks noGrp="1"/>
          </p:cNvSpPr>
          <p:nvPr>
            <p:ph type="sldNum" sz="quarter" idx="12"/>
          </p:nvPr>
        </p:nvSpPr>
        <p:spPr/>
        <p:txBody>
          <a:bodyPr/>
          <a:lstStyle/>
          <a:p>
            <a:fld id="{DD40C559-0D42-4D76-92B1-8C19F3BDA397}"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63" y="-117054"/>
            <a:ext cx="9305211" cy="1464870"/>
          </a:xfrm>
        </p:spPr>
        <p:txBody>
          <a:bodyPr/>
          <a:lstStyle/>
          <a:p>
            <a:r>
              <a:rPr lang="en-US" dirty="0"/>
              <a:t>SCD type 2 template</a:t>
            </a:r>
          </a:p>
        </p:txBody>
      </p:sp>
      <p:grpSp>
        <p:nvGrpSpPr>
          <p:cNvPr id="5" name="Group 4"/>
          <p:cNvGrpSpPr>
            <a:grpSpLocks noGrp="1" noUngrp="1" noChangeAspect="1"/>
          </p:cNvGrpSpPr>
          <p:nvPr/>
        </p:nvGrpSpPr>
        <p:grpSpPr>
          <a:xfrm>
            <a:off x="302411" y="1494772"/>
            <a:ext cx="2999256" cy="3534427"/>
            <a:chOff x="4116388" y="1919288"/>
            <a:chExt cx="3957637" cy="4663815"/>
          </a:xfrm>
        </p:grpSpPr>
        <p:pic>
          <p:nvPicPr>
            <p:cNvPr id="3" name="Picture 2" descr="f10-1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116388" y="1919288"/>
              <a:ext cx="3957637" cy="4138612"/>
            </a:xfrm>
            <a:prstGeom prst="rect">
              <a:avLst/>
            </a:prstGeom>
            <a:noFill/>
            <a:ln>
              <a:noFill/>
            </a:ln>
          </p:spPr>
        </p:pic>
        <p:sp>
          <p:nvSpPr>
            <p:cNvPr id="4" name="Rectangle 3"/>
            <p:cNvSpPr/>
            <p:nvPr/>
          </p:nvSpPr>
          <p:spPr>
            <a:xfrm>
              <a:off x="4116388" y="6096000"/>
              <a:ext cx="3957637" cy="487103"/>
            </a:xfrm>
            <a:prstGeom prst="rect">
              <a:avLst/>
            </a:prstGeom>
            <a:noFill/>
            <a:ln>
              <a:noFill/>
            </a:ln>
          </p:spPr>
          <p:txBody>
            <a:bodyPr anchor="ctr">
              <a:noAutofit/>
            </a:bodyPr>
            <a:lstStyle/>
            <a:p>
              <a:pPr algn="ctr"/>
              <a:r>
                <a:rPr lang="en-US" sz="1600" dirty="0"/>
                <a:t>f10-15 SDC type 2 template</a:t>
              </a:r>
            </a:p>
          </p:txBody>
        </p:sp>
      </p:grpSp>
      <p:sp>
        <p:nvSpPr>
          <p:cNvPr id="6" name="Slide Number Placeholder 5">
            <a:extLst>
              <a:ext uri="{FF2B5EF4-FFF2-40B4-BE49-F238E27FC236}">
                <a16:creationId xmlns:a16="http://schemas.microsoft.com/office/drawing/2014/main" id="{394402FA-C53F-4713-1CF1-11ABFAF783EE}"/>
              </a:ext>
            </a:extLst>
          </p:cNvPr>
          <p:cNvSpPr>
            <a:spLocks noGrp="1"/>
          </p:cNvSpPr>
          <p:nvPr>
            <p:ph type="sldNum" sz="quarter" idx="12"/>
          </p:nvPr>
        </p:nvSpPr>
        <p:spPr/>
        <p:txBody>
          <a:bodyPr/>
          <a:lstStyle/>
          <a:p>
            <a:fld id="{DD40C559-0D42-4D76-92B1-8C19F3BDA397}" type="slidenum">
              <a:rPr lang="en-US" smtClean="0"/>
              <a:t>20</a:t>
            </a:fld>
            <a:endParaRPr lang="en-US"/>
          </a:p>
        </p:txBody>
      </p:sp>
      <p:sp>
        <p:nvSpPr>
          <p:cNvPr id="8" name="TextBox 7">
            <a:extLst>
              <a:ext uri="{FF2B5EF4-FFF2-40B4-BE49-F238E27FC236}">
                <a16:creationId xmlns:a16="http://schemas.microsoft.com/office/drawing/2014/main" id="{76809808-8BC3-50D6-8FBA-9A1A0032AD7F}"/>
              </a:ext>
            </a:extLst>
          </p:cNvPr>
          <p:cNvSpPr txBox="1"/>
          <p:nvPr/>
        </p:nvSpPr>
        <p:spPr>
          <a:xfrm>
            <a:off x="3597144" y="1340361"/>
            <a:ext cx="6580415" cy="5052665"/>
          </a:xfrm>
          <a:prstGeom prst="rect">
            <a:avLst/>
          </a:prstGeom>
          <a:noFill/>
        </p:spPr>
        <p:txBody>
          <a:bodyPr wrap="square">
            <a:spAutoFit/>
          </a:bodyPr>
          <a:lstStyle/>
          <a:p>
            <a:pPr algn="justLow">
              <a:spcBef>
                <a:spcPts val="700"/>
              </a:spcBef>
              <a:spcAft>
                <a:spcPts val="300"/>
              </a:spcAft>
            </a:pPr>
            <a:r>
              <a:rPr lang="en-GB" sz="1100" dirty="0">
                <a:solidFill>
                  <a:srgbClr val="3A3A47"/>
                </a:solidFill>
                <a:effectLst/>
                <a:latin typeface="Palatino" pitchFamily="2" charset="77"/>
              </a:rPr>
              <a:t>• </a:t>
            </a:r>
            <a:r>
              <a:rPr lang="en-GB" sz="1100" i="1" dirty="0" err="1">
                <a:solidFill>
                  <a:srgbClr val="3A3A47"/>
                </a:solidFill>
                <a:effectLst/>
                <a:latin typeface="Palatino" pitchFamily="2" charset="77"/>
              </a:rPr>
              <a:t>Dimension_Table_SK</a:t>
            </a:r>
            <a:r>
              <a:rPr lang="en-GB" sz="1100" dirty="0">
                <a:solidFill>
                  <a:srgbClr val="3A3A47"/>
                </a:solidFill>
                <a:effectLst/>
                <a:latin typeface="Palatino" pitchFamily="2" charset="77"/>
              </a:rPr>
              <a:t>: This is the surrogate key used as the primary key for this dimension. Create a new row every time any of the dimensions have attributes that change. This key cannot be used to identify a specific dimension, such as a particular product or customer.</a:t>
            </a:r>
          </a:p>
          <a:p>
            <a:pPr algn="justLow">
              <a:spcBef>
                <a:spcPts val="700"/>
              </a:spcBef>
              <a:spcAft>
                <a:spcPts val="300"/>
              </a:spcAft>
            </a:pPr>
            <a:r>
              <a:rPr lang="en-GB" sz="1100" dirty="0">
                <a:solidFill>
                  <a:srgbClr val="3A3A47"/>
                </a:solidFill>
                <a:effectLst/>
                <a:latin typeface="Palatino" pitchFamily="2" charset="77"/>
              </a:rPr>
              <a:t>• </a:t>
            </a:r>
            <a:r>
              <a:rPr lang="en-GB" sz="1100" i="1" dirty="0" err="1">
                <a:solidFill>
                  <a:srgbClr val="3A3A47"/>
                </a:solidFill>
                <a:effectLst/>
                <a:latin typeface="Palatino" pitchFamily="2" charset="77"/>
              </a:rPr>
              <a:t>Dimension_Durable_SK</a:t>
            </a:r>
            <a:r>
              <a:rPr lang="en-GB" sz="1100" dirty="0">
                <a:solidFill>
                  <a:srgbClr val="3A3A47"/>
                </a:solidFill>
                <a:effectLst/>
                <a:latin typeface="Palatino" pitchFamily="2" charset="77"/>
              </a:rPr>
              <a:t>: This is the durable key for the dimension, such as a product or customer that uniquely identifies that dimension but does not provide uniqueness in this type 2 table if there have been changes to the dimension’s attribute.</a:t>
            </a:r>
          </a:p>
          <a:p>
            <a:pPr algn="justLow">
              <a:spcBef>
                <a:spcPts val="700"/>
              </a:spcBef>
              <a:spcAft>
                <a:spcPts val="300"/>
              </a:spcAft>
            </a:pPr>
            <a:r>
              <a:rPr lang="en-GB" sz="1100" dirty="0">
                <a:solidFill>
                  <a:srgbClr val="3A3A47"/>
                </a:solidFill>
                <a:effectLst/>
                <a:latin typeface="Palatino" pitchFamily="2" charset="77"/>
              </a:rPr>
              <a:t>• </a:t>
            </a:r>
            <a:r>
              <a:rPr lang="en-GB" sz="1100" i="1" dirty="0" err="1">
                <a:solidFill>
                  <a:srgbClr val="3A3A47"/>
                </a:solidFill>
                <a:effectLst/>
                <a:latin typeface="Palatino" pitchFamily="2" charset="77"/>
              </a:rPr>
              <a:t>Dimension_NK</a:t>
            </a:r>
            <a:r>
              <a:rPr lang="en-GB" sz="1100" dirty="0">
                <a:solidFill>
                  <a:srgbClr val="3A3A47"/>
                </a:solidFill>
                <a:effectLst/>
                <a:latin typeface="Palatino" pitchFamily="2" charset="77"/>
              </a:rPr>
              <a:t>: As with SCD type 1, this is the natural key from the SOR. This column has the data type of the SOR if there is only one SOR or if all the SORs have the same data type. If there are multiple source systems with different data types, then use a data type such as a character string that can store all the natural keys’ values. </a:t>
            </a:r>
            <a:endParaRPr lang="en-GB" sz="1100" dirty="0">
              <a:effectLst/>
            </a:endParaRPr>
          </a:p>
          <a:p>
            <a:pPr algn="justLow">
              <a:spcBef>
                <a:spcPts val="700"/>
              </a:spcBef>
              <a:spcAft>
                <a:spcPts val="300"/>
              </a:spcAft>
            </a:pPr>
            <a:r>
              <a:rPr lang="en-GB" sz="1100" dirty="0">
                <a:solidFill>
                  <a:srgbClr val="3A3A47"/>
                </a:solidFill>
                <a:effectLst/>
                <a:latin typeface="Palatino" pitchFamily="2" charset="77"/>
              </a:rPr>
              <a:t>• </a:t>
            </a:r>
            <a:r>
              <a:rPr lang="en-GB" sz="1100" i="1" dirty="0">
                <a:solidFill>
                  <a:srgbClr val="3A3A47"/>
                </a:solidFill>
                <a:effectLst/>
                <a:latin typeface="Palatino" pitchFamily="2" charset="77"/>
              </a:rPr>
              <a:t>SOR_SK</a:t>
            </a:r>
            <a:r>
              <a:rPr lang="en-GB" sz="1100" dirty="0">
                <a:solidFill>
                  <a:srgbClr val="3A3A47"/>
                </a:solidFill>
                <a:effectLst/>
                <a:latin typeface="Palatino" pitchFamily="2" charset="77"/>
              </a:rPr>
              <a:t>: As with SCD type 1, if the dimension has multiple SORs, such as a product dimension obtaining product lists from multiple source systems, then the </a:t>
            </a:r>
            <a:r>
              <a:rPr lang="en-GB" sz="1100" i="1" dirty="0">
                <a:solidFill>
                  <a:srgbClr val="3A3A47"/>
                </a:solidFill>
                <a:effectLst/>
                <a:latin typeface="Palatino" pitchFamily="2" charset="77"/>
              </a:rPr>
              <a:t>SOR_SK </a:t>
            </a:r>
            <a:r>
              <a:rPr lang="en-GB" sz="1100" dirty="0">
                <a:solidFill>
                  <a:srgbClr val="3A3A47"/>
                </a:solidFill>
                <a:effectLst/>
                <a:latin typeface="Palatino" pitchFamily="2" charset="77"/>
              </a:rPr>
              <a:t>is the foreign key linking to the SOR dimension depicted in </a:t>
            </a:r>
            <a:r>
              <a:rPr lang="en-GB" sz="1100" b="1" dirty="0">
                <a:solidFill>
                  <a:srgbClr val="D1002B"/>
                </a:solidFill>
                <a:effectLst/>
                <a:latin typeface="NotoSerif"/>
              </a:rPr>
              <a:t>Figure 10.11</a:t>
            </a:r>
            <a:r>
              <a:rPr lang="en-GB" sz="1100" dirty="0">
                <a:solidFill>
                  <a:srgbClr val="3A3A47"/>
                </a:solidFill>
                <a:effectLst/>
                <a:latin typeface="Palatino" pitchFamily="2" charset="77"/>
              </a:rPr>
              <a:t>.</a:t>
            </a:r>
          </a:p>
          <a:p>
            <a:pPr algn="justLow">
              <a:spcBef>
                <a:spcPts val="700"/>
              </a:spcBef>
              <a:spcAft>
                <a:spcPts val="300"/>
              </a:spcAft>
            </a:pPr>
            <a:r>
              <a:rPr lang="en-GB" sz="1100" dirty="0">
                <a:solidFill>
                  <a:srgbClr val="3A3A47"/>
                </a:solidFill>
                <a:latin typeface="Palatino" pitchFamily="2" charset="77"/>
              </a:rPr>
              <a:t>• Effective Date: This is the date that this row became effective and is used as the attribute value.</a:t>
            </a:r>
          </a:p>
          <a:p>
            <a:pPr algn="justLow">
              <a:spcBef>
                <a:spcPts val="700"/>
              </a:spcBef>
              <a:spcAft>
                <a:spcPts val="300"/>
              </a:spcAft>
            </a:pPr>
            <a:r>
              <a:rPr lang="en-GB" sz="1100" dirty="0">
                <a:solidFill>
                  <a:srgbClr val="3A3A47"/>
                </a:solidFill>
                <a:latin typeface="Palatino" pitchFamily="2" charset="77"/>
              </a:rPr>
              <a:t>• Ineffective Date: This is the date this row’s attribute values become ineffective. If this is the row that contains the current attribute values but the ineffective date is unknown (i.e., this row is active until an attribute values changes), then some people use a NULL in this column; however, the best practice is to input a specific date far in the future, such as 12/31/9999, to avoid queries using a NULL in the selection criteria. </a:t>
            </a:r>
          </a:p>
          <a:p>
            <a:pPr algn="justLow">
              <a:spcBef>
                <a:spcPts val="700"/>
              </a:spcBef>
              <a:spcAft>
                <a:spcPts val="300"/>
              </a:spcAft>
            </a:pPr>
            <a:r>
              <a:rPr lang="en-GB" sz="1100" i="1" dirty="0">
                <a:solidFill>
                  <a:srgbClr val="3A3A47"/>
                </a:solidFill>
                <a:latin typeface="Palatino" pitchFamily="2" charset="77"/>
              </a:rPr>
              <a:t>• Current Indicator</a:t>
            </a:r>
            <a:r>
              <a:rPr lang="en-GB" sz="1100" dirty="0">
                <a:solidFill>
                  <a:srgbClr val="3A3A47"/>
                </a:solidFill>
                <a:latin typeface="Palatino" pitchFamily="2" charset="77"/>
              </a:rPr>
              <a:t>: This is a flag indicating this is the current version of the attribute values for a particular dimension. Typically, the current flag is the first value from one of these Boolean pairs: Y/N, 1/0, or T/F.</a:t>
            </a:r>
          </a:p>
          <a:p>
            <a:pPr algn="justLow">
              <a:spcBef>
                <a:spcPts val="700"/>
              </a:spcBef>
              <a:spcAft>
                <a:spcPts val="300"/>
              </a:spcAft>
            </a:pPr>
            <a:r>
              <a:rPr lang="en-GB" sz="1100" dirty="0">
                <a:solidFill>
                  <a:srgbClr val="3A3A47"/>
                </a:solidFill>
                <a:latin typeface="Palatino" pitchFamily="2" charset="77"/>
              </a:rPr>
              <a:t>• </a:t>
            </a:r>
            <a:r>
              <a:rPr lang="en-GB" sz="1100" i="1" dirty="0">
                <a:solidFill>
                  <a:srgbClr val="3A3A47"/>
                </a:solidFill>
                <a:latin typeface="Palatino" pitchFamily="2" charset="77"/>
              </a:rPr>
              <a:t>Dimension Attributes</a:t>
            </a:r>
            <a:r>
              <a:rPr lang="en-GB" sz="1100" dirty="0">
                <a:solidFill>
                  <a:srgbClr val="3A3A47"/>
                </a:solidFill>
                <a:latin typeface="Palatino" pitchFamily="2" charset="77"/>
              </a:rPr>
              <a:t>: As with SCD type 1, there are one or more columns providing the values of all the attributes that the business needs to track.</a:t>
            </a:r>
          </a:p>
        </p:txBody>
      </p:sp>
    </p:spTree>
    <p:extLst>
      <p:ext uri="{BB962C8B-B14F-4D97-AF65-F5344CB8AC3E}">
        <p14:creationId xmlns:p14="http://schemas.microsoft.com/office/powerpoint/2010/main" val="341480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SCD type 2 schema template example</a:t>
            </a:r>
          </a:p>
        </p:txBody>
      </p:sp>
      <p:grpSp>
        <p:nvGrpSpPr>
          <p:cNvPr id="5" name="Group 4"/>
          <p:cNvGrpSpPr>
            <a:grpSpLocks noGrp="1" noUngrp="1" noChangeAspect="1"/>
          </p:cNvGrpSpPr>
          <p:nvPr/>
        </p:nvGrpSpPr>
        <p:grpSpPr>
          <a:xfrm>
            <a:off x="404574" y="2857002"/>
            <a:ext cx="9979501" cy="2212516"/>
            <a:chOff x="457200" y="2928938"/>
            <a:chExt cx="11277600" cy="2500312"/>
          </a:xfrm>
        </p:grpSpPr>
        <p:pic>
          <p:nvPicPr>
            <p:cNvPr id="3" name="Picture 2" descr="f10-1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928938"/>
              <a:ext cx="11277600" cy="2119312"/>
            </a:xfrm>
            <a:prstGeom prst="rect">
              <a:avLst/>
            </a:prstGeom>
            <a:noFill/>
            <a:ln>
              <a:noFill/>
            </a:ln>
          </p:spPr>
        </p:pic>
        <p:sp>
          <p:nvSpPr>
            <p:cNvPr id="4" name="Rectangle 3"/>
            <p:cNvSpPr/>
            <p:nvPr/>
          </p:nvSpPr>
          <p:spPr>
            <a:xfrm>
              <a:off x="457200" y="5086350"/>
              <a:ext cx="11277600" cy="342900"/>
            </a:xfrm>
            <a:prstGeom prst="rect">
              <a:avLst/>
            </a:prstGeom>
            <a:noFill/>
            <a:ln>
              <a:noFill/>
            </a:ln>
          </p:spPr>
          <p:txBody>
            <a:bodyPr anchor="ctr">
              <a:normAutofit fontScale="77500" lnSpcReduction="20000"/>
            </a:bodyPr>
            <a:lstStyle/>
            <a:p>
              <a:pPr algn="ctr"/>
              <a:r>
                <a:rPr lang="en-US" sz="2124" dirty="0"/>
                <a:t>f10-16</a:t>
              </a:r>
            </a:p>
          </p:txBody>
        </p:sp>
      </p:grpSp>
      <p:sp>
        <p:nvSpPr>
          <p:cNvPr id="6" name="Slide Number Placeholder 5">
            <a:extLst>
              <a:ext uri="{FF2B5EF4-FFF2-40B4-BE49-F238E27FC236}">
                <a16:creationId xmlns:a16="http://schemas.microsoft.com/office/drawing/2014/main" id="{AA35CBD5-9893-7772-6B09-A074389DB078}"/>
              </a:ext>
            </a:extLst>
          </p:cNvPr>
          <p:cNvSpPr>
            <a:spLocks noGrp="1"/>
          </p:cNvSpPr>
          <p:nvPr>
            <p:ph type="sldNum" sz="quarter" idx="12"/>
          </p:nvPr>
        </p:nvSpPr>
        <p:spPr/>
        <p:txBody>
          <a:bodyPr/>
          <a:lstStyle/>
          <a:p>
            <a:fld id="{DD40C559-0D42-4D76-92B1-8C19F3BDA397}" type="slidenum">
              <a:rPr lang="en-US" smtClean="0"/>
              <a:t>21</a:t>
            </a:fld>
            <a:endParaRPr lang="en-US"/>
          </a:p>
        </p:txBody>
      </p:sp>
    </p:spTree>
    <p:extLst>
      <p:ext uri="{BB962C8B-B14F-4D97-AF65-F5344CB8AC3E}">
        <p14:creationId xmlns:p14="http://schemas.microsoft.com/office/powerpoint/2010/main" val="333793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777" y="0"/>
            <a:ext cx="9305211" cy="1464870"/>
          </a:xfrm>
        </p:spPr>
        <p:txBody>
          <a:bodyPr>
            <a:normAutofit/>
          </a:bodyPr>
          <a:lstStyle/>
          <a:p>
            <a:r>
              <a:rPr lang="en-US" sz="4400" dirty="0"/>
              <a:t>Fact table links to SCD type 2 dimension</a:t>
            </a:r>
          </a:p>
        </p:txBody>
      </p:sp>
      <p:grpSp>
        <p:nvGrpSpPr>
          <p:cNvPr id="5" name="Group 4"/>
          <p:cNvGrpSpPr>
            <a:grpSpLocks noGrp="1" noUngrp="1" noChangeAspect="1"/>
          </p:cNvGrpSpPr>
          <p:nvPr/>
        </p:nvGrpSpPr>
        <p:grpSpPr>
          <a:xfrm>
            <a:off x="1913957" y="1343081"/>
            <a:ext cx="6562642" cy="3473847"/>
            <a:chOff x="1719263" y="1919288"/>
            <a:chExt cx="8751887" cy="4632694"/>
          </a:xfrm>
        </p:grpSpPr>
        <p:pic>
          <p:nvPicPr>
            <p:cNvPr id="3" name="Picture 2" descr="f10-1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719263" y="1919288"/>
              <a:ext cx="8751887" cy="4138612"/>
            </a:xfrm>
            <a:prstGeom prst="rect">
              <a:avLst/>
            </a:prstGeom>
            <a:noFill/>
            <a:ln>
              <a:noFill/>
            </a:ln>
          </p:spPr>
        </p:pic>
        <p:sp>
          <p:nvSpPr>
            <p:cNvPr id="4" name="Rectangle 3"/>
            <p:cNvSpPr/>
            <p:nvPr/>
          </p:nvSpPr>
          <p:spPr>
            <a:xfrm>
              <a:off x="1719263" y="6096000"/>
              <a:ext cx="8751887" cy="455982"/>
            </a:xfrm>
            <a:prstGeom prst="rect">
              <a:avLst/>
            </a:prstGeom>
            <a:noFill/>
            <a:ln>
              <a:noFill/>
            </a:ln>
          </p:spPr>
          <p:txBody>
            <a:bodyPr anchor="ctr">
              <a:normAutofit/>
            </a:bodyPr>
            <a:lstStyle/>
            <a:p>
              <a:pPr algn="ctr"/>
              <a:r>
                <a:rPr lang="en-US" sz="1600" dirty="0"/>
                <a:t>f10-17</a:t>
              </a:r>
              <a:endParaRPr lang="en-US" dirty="0"/>
            </a:p>
          </p:txBody>
        </p:sp>
      </p:grpSp>
      <p:sp>
        <p:nvSpPr>
          <p:cNvPr id="6" name="Slide Number Placeholder 5">
            <a:extLst>
              <a:ext uri="{FF2B5EF4-FFF2-40B4-BE49-F238E27FC236}">
                <a16:creationId xmlns:a16="http://schemas.microsoft.com/office/drawing/2014/main" id="{AC0EAA88-4547-4E49-3943-CEFA3872FDD4}"/>
              </a:ext>
            </a:extLst>
          </p:cNvPr>
          <p:cNvSpPr>
            <a:spLocks noGrp="1"/>
          </p:cNvSpPr>
          <p:nvPr>
            <p:ph type="sldNum" sz="quarter" idx="12"/>
          </p:nvPr>
        </p:nvSpPr>
        <p:spPr/>
        <p:txBody>
          <a:bodyPr/>
          <a:lstStyle/>
          <a:p>
            <a:fld id="{DD40C559-0D42-4D76-92B1-8C19F3BDA397}" type="slidenum">
              <a:rPr lang="en-US" smtClean="0"/>
              <a:t>22</a:t>
            </a:fld>
            <a:endParaRPr lang="en-US" dirty="0"/>
          </a:p>
        </p:txBody>
      </p:sp>
      <p:sp>
        <p:nvSpPr>
          <p:cNvPr id="8" name="TextBox 7">
            <a:extLst>
              <a:ext uri="{FF2B5EF4-FFF2-40B4-BE49-F238E27FC236}">
                <a16:creationId xmlns:a16="http://schemas.microsoft.com/office/drawing/2014/main" id="{086F7B44-9807-A09B-7805-386F8012E288}"/>
              </a:ext>
            </a:extLst>
          </p:cNvPr>
          <p:cNvSpPr txBox="1"/>
          <p:nvPr/>
        </p:nvSpPr>
        <p:spPr>
          <a:xfrm>
            <a:off x="545777" y="4878156"/>
            <a:ext cx="9459102" cy="2162130"/>
          </a:xfrm>
          <a:prstGeom prst="rect">
            <a:avLst/>
          </a:prstGeom>
          <a:noFill/>
        </p:spPr>
        <p:txBody>
          <a:bodyPr wrap="square">
            <a:spAutoFit/>
          </a:bodyPr>
          <a:lstStyle/>
          <a:p>
            <a:pPr indent="146050"/>
            <a:r>
              <a:rPr lang="en-GB" sz="1400" dirty="0">
                <a:solidFill>
                  <a:srgbClr val="3A3A47"/>
                </a:solidFill>
                <a:effectLst/>
                <a:latin typeface="Palatino" pitchFamily="2" charset="77"/>
              </a:rPr>
              <a:t>In the type 2 technique, fact tables linked to a dimension table include two foreign keys: </a:t>
            </a:r>
            <a:r>
              <a:rPr lang="en-GB" sz="1400" i="1" dirty="0" err="1">
                <a:solidFill>
                  <a:srgbClr val="3A3A47"/>
                </a:solidFill>
                <a:effectLst/>
                <a:latin typeface="Palatino" pitchFamily="2" charset="77"/>
              </a:rPr>
              <a:t>Dimension_Table_SK</a:t>
            </a:r>
            <a:r>
              <a:rPr lang="en-GB" sz="1400" i="1" dirty="0">
                <a:solidFill>
                  <a:srgbClr val="3A3A47"/>
                </a:solidFill>
                <a:effectLst/>
                <a:latin typeface="Palatino" pitchFamily="2" charset="77"/>
              </a:rPr>
              <a:t> </a:t>
            </a:r>
            <a:r>
              <a:rPr lang="en-GB" sz="1400" i="1" dirty="0"/>
              <a:t> </a:t>
            </a:r>
            <a:r>
              <a:rPr lang="en-GB" sz="1400" dirty="0">
                <a:solidFill>
                  <a:srgbClr val="3A3A47"/>
                </a:solidFill>
                <a:effectLst/>
                <a:latin typeface="Palatino" pitchFamily="2" charset="77"/>
              </a:rPr>
              <a:t>and </a:t>
            </a:r>
            <a:r>
              <a:rPr lang="en-GB" sz="1400" i="1" dirty="0" err="1">
                <a:solidFill>
                  <a:srgbClr val="3A3A47"/>
                </a:solidFill>
                <a:effectLst/>
                <a:latin typeface="Palatino" pitchFamily="2" charset="77"/>
              </a:rPr>
              <a:t>Dimension_Durable_SK</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as depicted in </a:t>
            </a:r>
            <a:r>
              <a:rPr lang="en-GB" sz="1400" b="1" dirty="0">
                <a:solidFill>
                  <a:srgbClr val="D1002B"/>
                </a:solidFill>
                <a:effectLst/>
                <a:latin typeface="NotoSerif"/>
              </a:rPr>
              <a:t>Figure 10.17</a:t>
            </a:r>
            <a:r>
              <a:rPr lang="en-GB" sz="1400" dirty="0">
                <a:solidFill>
                  <a:srgbClr val="3A3A47"/>
                </a:solidFill>
                <a:effectLst/>
                <a:latin typeface="Palatino" pitchFamily="2" charset="77"/>
              </a:rPr>
              <a:t>. This enables business analysis to select the dimensional values for the following different timeframes:</a:t>
            </a:r>
          </a:p>
          <a:p>
            <a:pPr marL="146050" indent="-146050">
              <a:spcBef>
                <a:spcPts val="700"/>
              </a:spcBef>
              <a:spcAft>
                <a:spcPts val="300"/>
              </a:spcAft>
              <a:buFont typeface="Arial" panose="020B0604020202020204" pitchFamily="34" charset="0"/>
              <a:buChar char="•"/>
            </a:pPr>
            <a:r>
              <a:rPr lang="en-GB" sz="1400" b="1" dirty="0">
                <a:solidFill>
                  <a:srgbClr val="3A3A47"/>
                </a:solidFill>
                <a:effectLst/>
                <a:latin typeface="Palatino" pitchFamily="2" charset="77"/>
              </a:rPr>
              <a:t>To get the values at the point of time that the fact occurred “as was,” </a:t>
            </a:r>
            <a:r>
              <a:rPr lang="en-GB" sz="1400" dirty="0">
                <a:solidFill>
                  <a:srgbClr val="3A3A47"/>
                </a:solidFill>
                <a:effectLst/>
                <a:latin typeface="Palatino" pitchFamily="2" charset="77"/>
              </a:rPr>
              <a:t>select the row based on </a:t>
            </a:r>
            <a:r>
              <a:rPr lang="en-GB" sz="1400" i="1" dirty="0" err="1">
                <a:solidFill>
                  <a:srgbClr val="3A3A47"/>
                </a:solidFill>
                <a:effectLst/>
                <a:latin typeface="Palatino" pitchFamily="2" charset="77"/>
              </a:rPr>
              <a:t>Dimension_Table_SK</a:t>
            </a:r>
            <a:r>
              <a:rPr lang="en-GB" sz="1400" dirty="0">
                <a:solidFill>
                  <a:srgbClr val="3A3A47"/>
                </a:solidFill>
                <a:effectLst/>
                <a:latin typeface="Palatino" pitchFamily="2" charset="77"/>
              </a:rPr>
              <a:t>.</a:t>
            </a:r>
            <a:endParaRPr lang="en-GB" sz="1400" dirty="0">
              <a:solidFill>
                <a:srgbClr val="3A3A47"/>
              </a:solidFill>
              <a:latin typeface="Palatino" pitchFamily="2" charset="77"/>
            </a:endParaRPr>
          </a:p>
          <a:p>
            <a:pPr marL="146050" indent="-146050">
              <a:spcBef>
                <a:spcPts val="700"/>
              </a:spcBef>
              <a:spcAft>
                <a:spcPts val="300"/>
              </a:spcAft>
              <a:buFont typeface="Arial" panose="020B0604020202020204" pitchFamily="34" charset="0"/>
              <a:buChar char="•"/>
            </a:pPr>
            <a:r>
              <a:rPr lang="en-GB" sz="1400" b="1" dirty="0">
                <a:solidFill>
                  <a:srgbClr val="3A3A47"/>
                </a:solidFill>
                <a:effectLst/>
                <a:latin typeface="Palatino" pitchFamily="2" charset="77"/>
              </a:rPr>
              <a:t>To get the current values, </a:t>
            </a:r>
            <a:r>
              <a:rPr lang="en-GB" sz="1400" dirty="0">
                <a:solidFill>
                  <a:srgbClr val="3A3A47"/>
                </a:solidFill>
                <a:effectLst/>
                <a:latin typeface="Palatino" pitchFamily="2" charset="77"/>
              </a:rPr>
              <a:t>select the row based on </a:t>
            </a:r>
            <a:r>
              <a:rPr lang="en-GB" sz="1400" i="1" dirty="0" err="1">
                <a:solidFill>
                  <a:srgbClr val="3A3A47"/>
                </a:solidFill>
                <a:effectLst/>
                <a:latin typeface="Palatino" pitchFamily="2" charset="77"/>
              </a:rPr>
              <a:t>Dimension_Durable_SK</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and where the </a:t>
            </a:r>
            <a:r>
              <a:rPr lang="en-GB" sz="1400" dirty="0" err="1">
                <a:solidFill>
                  <a:srgbClr val="3A3A47"/>
                </a:solidFill>
                <a:effectLst/>
                <a:latin typeface="Palatino" pitchFamily="2" charset="77"/>
              </a:rPr>
              <a:t>Currrent_Indicator</a:t>
            </a:r>
            <a:r>
              <a:rPr lang="en-GB" sz="1400" dirty="0">
                <a:solidFill>
                  <a:srgbClr val="3A3A47"/>
                </a:solidFill>
                <a:effectLst/>
                <a:latin typeface="Palatino" pitchFamily="2" charset="77"/>
              </a:rPr>
              <a:t> = “Y” (or whatever flag was used to indicate it is the current row).</a:t>
            </a:r>
            <a:endParaRPr lang="en-GB" sz="1400" dirty="0">
              <a:solidFill>
                <a:srgbClr val="3A3A47"/>
              </a:solidFill>
              <a:latin typeface="Palatino" pitchFamily="2" charset="77"/>
            </a:endParaRPr>
          </a:p>
          <a:p>
            <a:pPr marL="146050" indent="-146050">
              <a:spcBef>
                <a:spcPts val="700"/>
              </a:spcBef>
              <a:spcAft>
                <a:spcPts val="300"/>
              </a:spcAft>
              <a:buFont typeface="Arial" panose="020B0604020202020204" pitchFamily="34" charset="0"/>
              <a:buChar char="•"/>
            </a:pPr>
            <a:r>
              <a:rPr lang="en-GB" sz="1400" b="1" dirty="0">
                <a:solidFill>
                  <a:srgbClr val="3A3A47"/>
                </a:solidFill>
                <a:effectLst/>
                <a:latin typeface="Palatino" pitchFamily="2" charset="77"/>
              </a:rPr>
              <a:t>To get the value at any particular point in time, </a:t>
            </a:r>
            <a:r>
              <a:rPr lang="en-GB" sz="1400" dirty="0">
                <a:solidFill>
                  <a:srgbClr val="3A3A47"/>
                </a:solidFill>
                <a:effectLst/>
                <a:latin typeface="Palatino" pitchFamily="2" charset="77"/>
              </a:rPr>
              <a:t>select the row based on </a:t>
            </a:r>
            <a:r>
              <a:rPr lang="en-GB" sz="1400" i="1" dirty="0" err="1">
                <a:solidFill>
                  <a:srgbClr val="3A3A47"/>
                </a:solidFill>
                <a:effectLst/>
                <a:latin typeface="Palatino" pitchFamily="2" charset="77"/>
              </a:rPr>
              <a:t>Dimension_Table_SK</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with the date of interest being between the </a:t>
            </a:r>
            <a:r>
              <a:rPr lang="en-GB" sz="1400" i="1" dirty="0">
                <a:solidFill>
                  <a:srgbClr val="3A3A47"/>
                </a:solidFill>
                <a:effectLst/>
                <a:latin typeface="Palatino" pitchFamily="2" charset="77"/>
              </a:rPr>
              <a:t>effective date </a:t>
            </a:r>
            <a:r>
              <a:rPr lang="en-GB" sz="1400" dirty="0">
                <a:solidFill>
                  <a:srgbClr val="3A3A47"/>
                </a:solidFill>
                <a:effectLst/>
                <a:latin typeface="Palatino" pitchFamily="2" charset="77"/>
              </a:rPr>
              <a:t>and </a:t>
            </a:r>
            <a:r>
              <a:rPr lang="en-GB" sz="1400" i="1" dirty="0">
                <a:solidFill>
                  <a:srgbClr val="3A3A47"/>
                </a:solidFill>
                <a:effectLst/>
                <a:latin typeface="Palatino" pitchFamily="2" charset="77"/>
              </a:rPr>
              <a:t>ineffective date</a:t>
            </a:r>
            <a:r>
              <a:rPr lang="en-GB" sz="1400" dirty="0">
                <a:solidFill>
                  <a:srgbClr val="3A3A47"/>
                </a:solidFill>
                <a:effectLst/>
                <a:latin typeface="Palatino" pitchFamily="2" charset="77"/>
              </a:rPr>
              <a:t>. </a:t>
            </a:r>
            <a:endParaRPr lang="en-GB" sz="1400" dirty="0">
              <a:effectLst/>
            </a:endParaRPr>
          </a:p>
        </p:txBody>
      </p:sp>
    </p:spTree>
    <p:extLst>
      <p:ext uri="{BB962C8B-B14F-4D97-AF65-F5344CB8AC3E}">
        <p14:creationId xmlns:p14="http://schemas.microsoft.com/office/powerpoint/2010/main" val="198746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007" y="150871"/>
            <a:ext cx="10192669" cy="1464870"/>
          </a:xfrm>
        </p:spPr>
        <p:txBody>
          <a:bodyPr>
            <a:normAutofit/>
          </a:bodyPr>
          <a:lstStyle/>
          <a:p>
            <a:r>
              <a:rPr lang="en-US" dirty="0"/>
              <a:t>SCD type 3: </a:t>
            </a:r>
            <a:r>
              <a:rPr lang="en-US" sz="3100" dirty="0"/>
              <a:t>Track Changes Using Separate Columns but Overwrite the Rest </a:t>
            </a:r>
            <a:endParaRPr lang="en-US" dirty="0"/>
          </a:p>
        </p:txBody>
      </p:sp>
      <p:grpSp>
        <p:nvGrpSpPr>
          <p:cNvPr id="5" name="Group 4"/>
          <p:cNvGrpSpPr>
            <a:grpSpLocks noGrp="1" noUngrp="1" noChangeAspect="1"/>
          </p:cNvGrpSpPr>
          <p:nvPr/>
        </p:nvGrpSpPr>
        <p:grpSpPr>
          <a:xfrm>
            <a:off x="506587" y="3325874"/>
            <a:ext cx="9540343" cy="2440147"/>
            <a:chOff x="457200" y="2736850"/>
            <a:chExt cx="11277600" cy="2884488"/>
          </a:xfrm>
        </p:grpSpPr>
        <p:pic>
          <p:nvPicPr>
            <p:cNvPr id="3" name="Picture 2" descr="f10-1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736850"/>
              <a:ext cx="11277600" cy="2503488"/>
            </a:xfrm>
            <a:prstGeom prst="rect">
              <a:avLst/>
            </a:prstGeom>
            <a:noFill/>
            <a:ln>
              <a:noFill/>
            </a:ln>
          </p:spPr>
        </p:pic>
        <p:sp>
          <p:nvSpPr>
            <p:cNvPr id="4" name="Rectangle 3"/>
            <p:cNvSpPr/>
            <p:nvPr/>
          </p:nvSpPr>
          <p:spPr>
            <a:xfrm>
              <a:off x="457200" y="5278438"/>
              <a:ext cx="11277600" cy="342900"/>
            </a:xfrm>
            <a:prstGeom prst="rect">
              <a:avLst/>
            </a:prstGeom>
            <a:noFill/>
            <a:ln>
              <a:noFill/>
            </a:ln>
          </p:spPr>
          <p:txBody>
            <a:bodyPr anchor="ctr">
              <a:normAutofit fontScale="70000" lnSpcReduction="20000"/>
            </a:bodyPr>
            <a:lstStyle/>
            <a:p>
              <a:pPr algn="ctr"/>
              <a:r>
                <a:rPr lang="en-US" sz="2124" dirty="0"/>
                <a:t>f10-18 Employee dimension SCD type 3</a:t>
              </a:r>
            </a:p>
          </p:txBody>
        </p:sp>
      </p:grpSp>
      <p:sp>
        <p:nvSpPr>
          <p:cNvPr id="6" name="Slide Number Placeholder 5">
            <a:extLst>
              <a:ext uri="{FF2B5EF4-FFF2-40B4-BE49-F238E27FC236}">
                <a16:creationId xmlns:a16="http://schemas.microsoft.com/office/drawing/2014/main" id="{9BC303E5-2425-0A09-D6AB-5860BA7E4945}"/>
              </a:ext>
            </a:extLst>
          </p:cNvPr>
          <p:cNvSpPr>
            <a:spLocks noGrp="1"/>
          </p:cNvSpPr>
          <p:nvPr>
            <p:ph type="sldNum" sz="quarter" idx="12"/>
          </p:nvPr>
        </p:nvSpPr>
        <p:spPr/>
        <p:txBody>
          <a:bodyPr/>
          <a:lstStyle/>
          <a:p>
            <a:fld id="{DD40C559-0D42-4D76-92B1-8C19F3BDA397}" type="slidenum">
              <a:rPr lang="en-US" smtClean="0"/>
              <a:t>23</a:t>
            </a:fld>
            <a:endParaRPr lang="en-US"/>
          </a:p>
        </p:txBody>
      </p:sp>
      <p:sp>
        <p:nvSpPr>
          <p:cNvPr id="8" name="TextBox 7">
            <a:extLst>
              <a:ext uri="{FF2B5EF4-FFF2-40B4-BE49-F238E27FC236}">
                <a16:creationId xmlns:a16="http://schemas.microsoft.com/office/drawing/2014/main" id="{1121F71B-AE38-8C78-5EAF-D7EC8898E143}"/>
              </a:ext>
            </a:extLst>
          </p:cNvPr>
          <p:cNvSpPr txBox="1"/>
          <p:nvPr/>
        </p:nvSpPr>
        <p:spPr>
          <a:xfrm>
            <a:off x="287007" y="1666379"/>
            <a:ext cx="9979501" cy="1477328"/>
          </a:xfrm>
          <a:prstGeom prst="rect">
            <a:avLst/>
          </a:prstGeom>
          <a:noFill/>
        </p:spPr>
        <p:txBody>
          <a:bodyPr wrap="square">
            <a:spAutoFit/>
          </a:bodyPr>
          <a:lstStyle/>
          <a:p>
            <a:pPr indent="276225" algn="justLow"/>
            <a:r>
              <a:rPr lang="en-GB" sz="1500" dirty="0">
                <a:solidFill>
                  <a:srgbClr val="3A3A47"/>
                </a:solidFill>
                <a:effectLst/>
                <a:latin typeface="Palatino" pitchFamily="2" charset="77"/>
              </a:rPr>
              <a:t>The example in </a:t>
            </a:r>
            <a:r>
              <a:rPr lang="en-GB" sz="1500" b="1" dirty="0">
                <a:solidFill>
                  <a:srgbClr val="D1002B"/>
                </a:solidFill>
                <a:effectLst/>
                <a:latin typeface="NotoSerif"/>
              </a:rPr>
              <a:t>Figure 10.18 </a:t>
            </a:r>
            <a:r>
              <a:rPr lang="en-GB" sz="1500" dirty="0">
                <a:solidFill>
                  <a:srgbClr val="3A3A47"/>
                </a:solidFill>
                <a:effectLst/>
                <a:latin typeface="Palatino" pitchFamily="2" charset="77"/>
              </a:rPr>
              <a:t>shows the same employee as previous examples. We want to track the </a:t>
            </a:r>
            <a:r>
              <a:rPr lang="en-GB" sz="1500" dirty="0"/>
              <a:t> </a:t>
            </a:r>
            <a:r>
              <a:rPr lang="en-GB" sz="1500" dirty="0">
                <a:solidFill>
                  <a:srgbClr val="3A3A47"/>
                </a:solidFill>
                <a:effectLst/>
                <a:latin typeface="Palatino" pitchFamily="2" charset="77"/>
              </a:rPr>
              <a:t>employee’s current title and his original title when hired. The initial row shows the employee attributes at the time of hire. The current row has the current values of the employee attributes but, just as with type 1, we have no visibility to what attributes have changed with the exception of the attributes that were added to support type 3. In our example, we selected the title as the attribute we’re tracking, so we have both the current title, production supervisor, as well as the original title, production technician. </a:t>
            </a:r>
            <a:endParaRPr lang="en-GB" sz="1500" dirty="0">
              <a:effectLst/>
            </a:endParaRPr>
          </a:p>
        </p:txBody>
      </p:sp>
      <p:sp>
        <p:nvSpPr>
          <p:cNvPr id="10" name="TextBox 9">
            <a:extLst>
              <a:ext uri="{FF2B5EF4-FFF2-40B4-BE49-F238E27FC236}">
                <a16:creationId xmlns:a16="http://schemas.microsoft.com/office/drawing/2014/main" id="{1EB9B323-4C95-88F8-95B7-85C34011F52C}"/>
              </a:ext>
            </a:extLst>
          </p:cNvPr>
          <p:cNvSpPr txBox="1"/>
          <p:nvPr/>
        </p:nvSpPr>
        <p:spPr>
          <a:xfrm>
            <a:off x="506588" y="5945382"/>
            <a:ext cx="9540342" cy="553998"/>
          </a:xfrm>
          <a:prstGeom prst="rect">
            <a:avLst/>
          </a:prstGeom>
          <a:noFill/>
        </p:spPr>
        <p:txBody>
          <a:bodyPr wrap="square">
            <a:spAutoFit/>
          </a:bodyPr>
          <a:lstStyle/>
          <a:p>
            <a:r>
              <a:rPr lang="en-GB" sz="1500" dirty="0">
                <a:solidFill>
                  <a:srgbClr val="3A3A47"/>
                </a:solidFill>
                <a:effectLst/>
                <a:latin typeface="Palatino" pitchFamily="2" charset="77"/>
              </a:rPr>
              <a:t>Although type 3 is not as commonly used as other SCD techniques, it is very useful in specific business conditions such as health care and financial services</a:t>
            </a:r>
            <a:r>
              <a:rPr lang="en-GB" sz="1500" dirty="0">
                <a:solidFill>
                  <a:srgbClr val="3A3A47"/>
                </a:solidFill>
                <a:latin typeface="Palatino" pitchFamily="2" charset="77"/>
              </a:rPr>
              <a:t>.</a:t>
            </a:r>
            <a:endParaRPr lang="en-GB" sz="1500" dirty="0">
              <a:effectLst/>
            </a:endParaRPr>
          </a:p>
        </p:txBody>
      </p:sp>
    </p:spTree>
    <p:extLst>
      <p:ext uri="{BB962C8B-B14F-4D97-AF65-F5344CB8AC3E}">
        <p14:creationId xmlns:p14="http://schemas.microsoft.com/office/powerpoint/2010/main" val="290344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78" y="0"/>
            <a:ext cx="5593766" cy="1464870"/>
          </a:xfrm>
        </p:spPr>
        <p:txBody>
          <a:bodyPr>
            <a:normAutofit/>
          </a:bodyPr>
          <a:lstStyle/>
          <a:p>
            <a:r>
              <a:rPr lang="en-US" sz="4800" dirty="0"/>
              <a:t>SCD type 3 template</a:t>
            </a:r>
          </a:p>
        </p:txBody>
      </p:sp>
      <p:grpSp>
        <p:nvGrpSpPr>
          <p:cNvPr id="5" name="Group 4"/>
          <p:cNvGrpSpPr>
            <a:grpSpLocks noGrp="1" noUngrp="1" noChangeAspect="1"/>
          </p:cNvGrpSpPr>
          <p:nvPr/>
        </p:nvGrpSpPr>
        <p:grpSpPr>
          <a:xfrm>
            <a:off x="392862" y="1408395"/>
            <a:ext cx="3397858" cy="3522834"/>
            <a:chOff x="3916363" y="1919288"/>
            <a:chExt cx="4359275" cy="4519612"/>
          </a:xfrm>
        </p:grpSpPr>
        <p:pic>
          <p:nvPicPr>
            <p:cNvPr id="3" name="Picture 2" descr="f10-1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916363" y="1919288"/>
              <a:ext cx="4359275" cy="4138612"/>
            </a:xfrm>
            <a:prstGeom prst="rect">
              <a:avLst/>
            </a:prstGeom>
            <a:noFill/>
            <a:ln>
              <a:noFill/>
            </a:ln>
          </p:spPr>
        </p:pic>
        <p:sp>
          <p:nvSpPr>
            <p:cNvPr id="4" name="Rectangle 3"/>
            <p:cNvSpPr/>
            <p:nvPr/>
          </p:nvSpPr>
          <p:spPr>
            <a:xfrm>
              <a:off x="3916363" y="6096000"/>
              <a:ext cx="4359275" cy="342900"/>
            </a:xfrm>
            <a:prstGeom prst="rect">
              <a:avLst/>
            </a:prstGeom>
            <a:noFill/>
            <a:ln>
              <a:noFill/>
            </a:ln>
          </p:spPr>
          <p:txBody>
            <a:bodyPr anchor="ctr">
              <a:normAutofit fontScale="62500" lnSpcReduction="20000"/>
            </a:bodyPr>
            <a:lstStyle/>
            <a:p>
              <a:pPr algn="ctr"/>
              <a:r>
                <a:rPr lang="en-US" sz="2124" dirty="0"/>
                <a:t>f10-19</a:t>
              </a:r>
            </a:p>
          </p:txBody>
        </p:sp>
      </p:grpSp>
      <p:sp>
        <p:nvSpPr>
          <p:cNvPr id="6" name="Slide Number Placeholder 5">
            <a:extLst>
              <a:ext uri="{FF2B5EF4-FFF2-40B4-BE49-F238E27FC236}">
                <a16:creationId xmlns:a16="http://schemas.microsoft.com/office/drawing/2014/main" id="{AB41A192-BD21-A39F-3DBF-4636B7469632}"/>
              </a:ext>
            </a:extLst>
          </p:cNvPr>
          <p:cNvSpPr>
            <a:spLocks noGrp="1"/>
          </p:cNvSpPr>
          <p:nvPr>
            <p:ph type="sldNum" sz="quarter" idx="12"/>
          </p:nvPr>
        </p:nvSpPr>
        <p:spPr/>
        <p:txBody>
          <a:bodyPr/>
          <a:lstStyle/>
          <a:p>
            <a:fld id="{DD40C559-0D42-4D76-92B1-8C19F3BDA397}" type="slidenum">
              <a:rPr lang="en-US" smtClean="0"/>
              <a:t>24</a:t>
            </a:fld>
            <a:endParaRPr lang="en-US"/>
          </a:p>
        </p:txBody>
      </p:sp>
      <p:sp>
        <p:nvSpPr>
          <p:cNvPr id="10" name="TextBox 9">
            <a:extLst>
              <a:ext uri="{FF2B5EF4-FFF2-40B4-BE49-F238E27FC236}">
                <a16:creationId xmlns:a16="http://schemas.microsoft.com/office/drawing/2014/main" id="{EBC3F6EF-8577-EF27-F876-5222FE341FEA}"/>
              </a:ext>
            </a:extLst>
          </p:cNvPr>
          <p:cNvSpPr txBox="1"/>
          <p:nvPr/>
        </p:nvSpPr>
        <p:spPr>
          <a:xfrm>
            <a:off x="3980704" y="1628156"/>
            <a:ext cx="6199345" cy="4832092"/>
          </a:xfrm>
          <a:prstGeom prst="rect">
            <a:avLst/>
          </a:prstGeom>
          <a:noFill/>
        </p:spPr>
        <p:txBody>
          <a:bodyPr wrap="square">
            <a:spAutoFit/>
          </a:bodyPr>
          <a:lstStyle/>
          <a:p>
            <a:pPr algn="justLow">
              <a:spcBef>
                <a:spcPts val="300"/>
              </a:spcBef>
              <a:spcAft>
                <a:spcPts val="400"/>
              </a:spcAft>
            </a:pP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Dimension_Durable_SK</a:t>
            </a:r>
            <a:r>
              <a:rPr lang="en-GB" sz="1300" dirty="0">
                <a:solidFill>
                  <a:srgbClr val="3A3A47"/>
                </a:solidFill>
                <a:effectLst/>
                <a:latin typeface="Palatino" pitchFamily="2" charset="77"/>
              </a:rPr>
              <a:t>: as with type 1, this is the surrogate key used as the primary key for this dimension. This column is referred to as the durable, supernatural, or durable supernatural key. The term durable is used because the key values that are assigned to a dimension will continue to be used regardless of any changes in the values in the SOR. The term supernatural is used to distinguish the key as independent from the SOR natural key. </a:t>
            </a:r>
            <a:endParaRPr lang="en-GB" sz="1300" dirty="0">
              <a:effectLst/>
            </a:endParaRPr>
          </a:p>
          <a:p>
            <a:pPr algn="justLow">
              <a:spcBef>
                <a:spcPts val="300"/>
              </a:spcBef>
              <a:spcAft>
                <a:spcPts val="400"/>
              </a:spcAft>
            </a:pP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Dimension_NK</a:t>
            </a:r>
            <a:r>
              <a:rPr lang="en-GB" sz="1300" dirty="0">
                <a:solidFill>
                  <a:srgbClr val="3A3A47"/>
                </a:solidFill>
                <a:effectLst/>
                <a:latin typeface="Palatino" pitchFamily="2" charset="77"/>
              </a:rPr>
              <a:t>: as with SCD type 1, this is the natural key from the SOR. This column has the data type of the SOR if there is only one SOR or if all the SORs have the same data type. If there are multiple source systems with different data types, then use a data type such as a character string that can store all the natural keys’ values. </a:t>
            </a:r>
            <a:endParaRPr lang="en-GB" sz="1300" dirty="0">
              <a:effectLst/>
            </a:endParaRPr>
          </a:p>
          <a:p>
            <a:pPr algn="justLow">
              <a:spcBef>
                <a:spcPts val="300"/>
              </a:spcBef>
              <a:spcAft>
                <a:spcPts val="400"/>
              </a:spcAft>
            </a:pPr>
            <a:r>
              <a:rPr lang="en-GB" sz="1300" dirty="0">
                <a:solidFill>
                  <a:srgbClr val="3A3A47"/>
                </a:solidFill>
                <a:effectLst/>
                <a:latin typeface="Palatino" pitchFamily="2" charset="77"/>
              </a:rPr>
              <a:t>• </a:t>
            </a:r>
            <a:r>
              <a:rPr lang="en-GB" sz="1300" i="1" dirty="0">
                <a:solidFill>
                  <a:srgbClr val="3A3A47"/>
                </a:solidFill>
                <a:effectLst/>
                <a:latin typeface="Palatino" pitchFamily="2" charset="77"/>
              </a:rPr>
              <a:t>SOR_SK</a:t>
            </a:r>
            <a:r>
              <a:rPr lang="en-GB" sz="1300" dirty="0">
                <a:solidFill>
                  <a:srgbClr val="3A3A47"/>
                </a:solidFill>
                <a:effectLst/>
                <a:latin typeface="Palatino" pitchFamily="2" charset="77"/>
              </a:rPr>
              <a:t>: as with SCD type 1, if the dimension has multiple SORs, such as a product dimension obtaining product lists from multiple source systems, then the </a:t>
            </a:r>
            <a:r>
              <a:rPr lang="en-GB" sz="1300" i="1" dirty="0">
                <a:solidFill>
                  <a:srgbClr val="3A3A47"/>
                </a:solidFill>
                <a:effectLst/>
                <a:latin typeface="Palatino" pitchFamily="2" charset="77"/>
              </a:rPr>
              <a:t>SOR_SK </a:t>
            </a:r>
            <a:r>
              <a:rPr lang="en-GB" sz="1300" dirty="0">
                <a:solidFill>
                  <a:srgbClr val="3A3A47"/>
                </a:solidFill>
                <a:effectLst/>
                <a:latin typeface="Palatino" pitchFamily="2" charset="77"/>
              </a:rPr>
              <a:t>is the foreign key linking to the SOR dimension depicted in </a:t>
            </a:r>
            <a:r>
              <a:rPr lang="en-GB" sz="1300" b="1" dirty="0">
                <a:solidFill>
                  <a:srgbClr val="D1002B"/>
                </a:solidFill>
                <a:effectLst/>
                <a:latin typeface="NotoSerif"/>
              </a:rPr>
              <a:t>Figure 10.11</a:t>
            </a:r>
            <a:r>
              <a:rPr lang="en-GB" sz="1300" dirty="0">
                <a:solidFill>
                  <a:srgbClr val="3A3A47"/>
                </a:solidFill>
                <a:effectLst/>
                <a:latin typeface="Palatino" pitchFamily="2" charset="77"/>
              </a:rPr>
              <a:t>. </a:t>
            </a:r>
            <a:endParaRPr lang="en-GB" sz="1300" dirty="0">
              <a:effectLst/>
            </a:endParaRPr>
          </a:p>
          <a:p>
            <a:pPr algn="justLow">
              <a:spcBef>
                <a:spcPts val="300"/>
              </a:spcBef>
              <a:spcAft>
                <a:spcPts val="400"/>
              </a:spcAft>
            </a:pP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Current_Value</a:t>
            </a:r>
            <a:r>
              <a:rPr lang="en-GB" sz="1300" dirty="0">
                <a:solidFill>
                  <a:srgbClr val="3A3A47"/>
                </a:solidFill>
                <a:effectLst/>
                <a:latin typeface="Palatino" pitchFamily="2" charset="77"/>
              </a:rPr>
              <a:t>: The current values of the attribute using the type 3 technique.</a:t>
            </a:r>
            <a:endParaRPr lang="en-GB" sz="1300" dirty="0">
              <a:solidFill>
                <a:srgbClr val="3A3A47"/>
              </a:solidFill>
              <a:latin typeface="Palatino" pitchFamily="2" charset="77"/>
            </a:endParaRPr>
          </a:p>
          <a:p>
            <a:pPr algn="justLow">
              <a:spcBef>
                <a:spcPts val="300"/>
              </a:spcBef>
              <a:spcAft>
                <a:spcPts val="400"/>
              </a:spcAft>
            </a:pP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Original_Value</a:t>
            </a:r>
            <a:r>
              <a:rPr lang="en-GB" sz="1300" i="1" dirty="0">
                <a:solidFill>
                  <a:srgbClr val="3A3A47"/>
                </a:solidFill>
                <a:effectLst/>
                <a:latin typeface="Palatino" pitchFamily="2" charset="77"/>
              </a:rPr>
              <a:t> </a:t>
            </a:r>
            <a:r>
              <a:rPr lang="en-GB" sz="1300" dirty="0">
                <a:solidFill>
                  <a:srgbClr val="3A3A47"/>
                </a:solidFill>
                <a:effectLst/>
                <a:latin typeface="Palatino" pitchFamily="2" charset="77"/>
              </a:rPr>
              <a:t>or </a:t>
            </a:r>
            <a:r>
              <a:rPr lang="en-GB" sz="1300" i="1" dirty="0" err="1">
                <a:solidFill>
                  <a:srgbClr val="3A3A47"/>
                </a:solidFill>
                <a:effectLst/>
                <a:latin typeface="Palatino" pitchFamily="2" charset="77"/>
              </a:rPr>
              <a:t>Previous_Value</a:t>
            </a:r>
            <a:r>
              <a:rPr lang="en-GB" sz="1300" dirty="0">
                <a:solidFill>
                  <a:srgbClr val="3A3A47"/>
                </a:solidFill>
                <a:effectLst/>
                <a:latin typeface="Palatino" pitchFamily="2" charset="77"/>
              </a:rPr>
              <a:t>: Either the original or previous value of the attribute using the type 3 technique.</a:t>
            </a:r>
          </a:p>
          <a:p>
            <a:pPr algn="justLow">
              <a:spcBef>
                <a:spcPts val="300"/>
              </a:spcBef>
              <a:spcAft>
                <a:spcPts val="400"/>
              </a:spcAft>
            </a:pPr>
            <a:r>
              <a:rPr lang="en-GB" sz="1300" dirty="0">
                <a:solidFill>
                  <a:srgbClr val="3A3A47"/>
                </a:solidFill>
                <a:effectLst/>
                <a:latin typeface="Palatino" pitchFamily="2" charset="77"/>
              </a:rPr>
              <a:t>• </a:t>
            </a:r>
            <a:r>
              <a:rPr lang="en-GB" sz="1300" i="1" dirty="0">
                <a:solidFill>
                  <a:srgbClr val="3A3A47"/>
                </a:solidFill>
                <a:effectLst/>
                <a:latin typeface="Palatino" pitchFamily="2" charset="77"/>
              </a:rPr>
              <a:t>Other Dimension Attributes</a:t>
            </a:r>
            <a:r>
              <a:rPr lang="en-GB" sz="1300" dirty="0">
                <a:solidFill>
                  <a:srgbClr val="3A3A47"/>
                </a:solidFill>
                <a:effectLst/>
                <a:latin typeface="Palatino" pitchFamily="2" charset="77"/>
              </a:rPr>
              <a:t>: as with SCD type 1, there are one or more columns providing the values of all the attributes that the business needs to track.</a:t>
            </a:r>
          </a:p>
          <a:p>
            <a:pPr indent="177800" algn="justLow">
              <a:spcBef>
                <a:spcPts val="300"/>
              </a:spcBef>
              <a:spcAft>
                <a:spcPts val="400"/>
              </a:spcAft>
            </a:pPr>
            <a:r>
              <a:rPr lang="en-GB" sz="1300" dirty="0">
                <a:solidFill>
                  <a:srgbClr val="3A3A47"/>
                </a:solidFill>
                <a:effectLst/>
                <a:latin typeface="Palatino" pitchFamily="2" charset="77"/>
              </a:rPr>
              <a:t>With the type 3 technique, fact tables linked to a dimension table use the foreign key. For example see </a:t>
            </a:r>
            <a:r>
              <a:rPr lang="en-GB" sz="1300" i="1" dirty="0" err="1">
                <a:solidFill>
                  <a:srgbClr val="3A3A47"/>
                </a:solidFill>
                <a:effectLst/>
                <a:latin typeface="Palatino" pitchFamily="2" charset="77"/>
              </a:rPr>
              <a:t>Dimension_Durable_SK</a:t>
            </a:r>
            <a:r>
              <a:rPr lang="en-GB" sz="1300" i="1" dirty="0">
                <a:solidFill>
                  <a:srgbClr val="3A3A47"/>
                </a:solidFill>
                <a:effectLst/>
                <a:latin typeface="Palatino" pitchFamily="2" charset="77"/>
              </a:rPr>
              <a:t> </a:t>
            </a:r>
            <a:r>
              <a:rPr lang="en-GB" sz="1300" dirty="0">
                <a:solidFill>
                  <a:srgbClr val="3A3A47"/>
                </a:solidFill>
                <a:effectLst/>
                <a:latin typeface="Palatino" pitchFamily="2" charset="77"/>
              </a:rPr>
              <a:t>in </a:t>
            </a:r>
            <a:r>
              <a:rPr lang="en-GB" sz="1300" b="1" dirty="0">
                <a:solidFill>
                  <a:srgbClr val="D1002B"/>
                </a:solidFill>
                <a:effectLst/>
                <a:latin typeface="NotoSerif"/>
              </a:rPr>
              <a:t>Figure 10.20</a:t>
            </a:r>
            <a:r>
              <a:rPr lang="en-GB" sz="1300" dirty="0">
                <a:solidFill>
                  <a:srgbClr val="3A3A47"/>
                </a:solidFill>
                <a:effectLst/>
                <a:latin typeface="Palatino" pitchFamily="2" charset="77"/>
              </a:rPr>
              <a:t>. </a:t>
            </a:r>
            <a:endParaRPr lang="en-GB" sz="1300" dirty="0">
              <a:effectLst/>
            </a:endParaRPr>
          </a:p>
        </p:txBody>
      </p:sp>
    </p:spTree>
    <p:extLst>
      <p:ext uri="{BB962C8B-B14F-4D97-AF65-F5344CB8AC3E}">
        <p14:creationId xmlns:p14="http://schemas.microsoft.com/office/powerpoint/2010/main" val="5809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 links to SCD type 3 dimension</a:t>
            </a:r>
          </a:p>
        </p:txBody>
      </p:sp>
      <p:grpSp>
        <p:nvGrpSpPr>
          <p:cNvPr id="5" name="Group 4"/>
          <p:cNvGrpSpPr>
            <a:grpSpLocks noGrp="1" noUngrp="1" noChangeAspect="1"/>
          </p:cNvGrpSpPr>
          <p:nvPr/>
        </p:nvGrpSpPr>
        <p:grpSpPr>
          <a:xfrm>
            <a:off x="803530" y="2453424"/>
            <a:ext cx="9181591" cy="3999386"/>
            <a:chOff x="908050" y="1919288"/>
            <a:chExt cx="10375900" cy="4519612"/>
          </a:xfrm>
        </p:grpSpPr>
        <p:pic>
          <p:nvPicPr>
            <p:cNvPr id="3" name="Picture 2" descr="f10-2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908050" y="1919288"/>
              <a:ext cx="10375900" cy="4138612"/>
            </a:xfrm>
            <a:prstGeom prst="rect">
              <a:avLst/>
            </a:prstGeom>
            <a:noFill/>
            <a:ln>
              <a:noFill/>
            </a:ln>
          </p:spPr>
        </p:pic>
        <p:sp>
          <p:nvSpPr>
            <p:cNvPr id="4" name="Rectangle 3"/>
            <p:cNvSpPr/>
            <p:nvPr/>
          </p:nvSpPr>
          <p:spPr>
            <a:xfrm>
              <a:off x="908050" y="6096000"/>
              <a:ext cx="10375900" cy="342900"/>
            </a:xfrm>
            <a:prstGeom prst="rect">
              <a:avLst/>
            </a:prstGeom>
            <a:noFill/>
            <a:ln>
              <a:noFill/>
            </a:ln>
          </p:spPr>
          <p:txBody>
            <a:bodyPr anchor="ctr">
              <a:normAutofit fontScale="77500" lnSpcReduction="20000"/>
            </a:bodyPr>
            <a:lstStyle/>
            <a:p>
              <a:pPr algn="ctr"/>
              <a:r>
                <a:rPr lang="en-US" sz="2124" dirty="0"/>
                <a:t>f10-20</a:t>
              </a:r>
            </a:p>
          </p:txBody>
        </p:sp>
      </p:grpSp>
      <p:sp>
        <p:nvSpPr>
          <p:cNvPr id="6" name="Slide Number Placeholder 5">
            <a:extLst>
              <a:ext uri="{FF2B5EF4-FFF2-40B4-BE49-F238E27FC236}">
                <a16:creationId xmlns:a16="http://schemas.microsoft.com/office/drawing/2014/main" id="{3F39E166-9BD3-7BE9-0A50-7E7292371531}"/>
              </a:ext>
            </a:extLst>
          </p:cNvPr>
          <p:cNvSpPr>
            <a:spLocks noGrp="1"/>
          </p:cNvSpPr>
          <p:nvPr>
            <p:ph type="sldNum" sz="quarter" idx="12"/>
          </p:nvPr>
        </p:nvSpPr>
        <p:spPr/>
        <p:txBody>
          <a:bodyPr/>
          <a:lstStyle/>
          <a:p>
            <a:fld id="{DD40C559-0D42-4D76-92B1-8C19F3BDA397}" type="slidenum">
              <a:rPr lang="en-US" smtClean="0"/>
              <a:t>25</a:t>
            </a:fld>
            <a:endParaRPr lang="en-US"/>
          </a:p>
        </p:txBody>
      </p:sp>
    </p:spTree>
    <p:extLst>
      <p:ext uri="{BB962C8B-B14F-4D97-AF65-F5344CB8AC3E}">
        <p14:creationId xmlns:p14="http://schemas.microsoft.com/office/powerpoint/2010/main" val="116354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Slowly and rapidly changing attributes</a:t>
            </a:r>
          </a:p>
        </p:txBody>
      </p:sp>
      <p:grpSp>
        <p:nvGrpSpPr>
          <p:cNvPr id="5" name="Group 4"/>
          <p:cNvGrpSpPr>
            <a:grpSpLocks noGrp="1" noUngrp="1" noChangeAspect="1"/>
          </p:cNvGrpSpPr>
          <p:nvPr/>
        </p:nvGrpSpPr>
        <p:grpSpPr>
          <a:xfrm>
            <a:off x="1299983" y="1948818"/>
            <a:ext cx="8077099" cy="3399187"/>
            <a:chOff x="725488" y="1919288"/>
            <a:chExt cx="10739437" cy="4519612"/>
          </a:xfrm>
        </p:grpSpPr>
        <p:pic>
          <p:nvPicPr>
            <p:cNvPr id="3" name="Picture 2" descr="f10-2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725488" y="1919288"/>
              <a:ext cx="10739437" cy="4138612"/>
            </a:xfrm>
            <a:prstGeom prst="rect">
              <a:avLst/>
            </a:prstGeom>
            <a:noFill/>
            <a:ln>
              <a:noFill/>
            </a:ln>
          </p:spPr>
        </p:pic>
        <p:sp>
          <p:nvSpPr>
            <p:cNvPr id="4" name="Rectangle 3"/>
            <p:cNvSpPr/>
            <p:nvPr/>
          </p:nvSpPr>
          <p:spPr>
            <a:xfrm>
              <a:off x="725488" y="6096000"/>
              <a:ext cx="10739437" cy="342900"/>
            </a:xfrm>
            <a:prstGeom prst="rect">
              <a:avLst/>
            </a:prstGeom>
            <a:noFill/>
            <a:ln>
              <a:noFill/>
            </a:ln>
          </p:spPr>
          <p:txBody>
            <a:bodyPr anchor="ctr">
              <a:normAutofit fontScale="62500" lnSpcReduction="20000"/>
            </a:bodyPr>
            <a:lstStyle/>
            <a:p>
              <a:pPr algn="ctr"/>
              <a:r>
                <a:rPr lang="en-US" sz="2124" dirty="0"/>
                <a:t>f10-21</a:t>
              </a:r>
            </a:p>
          </p:txBody>
        </p:sp>
      </p:grpSp>
      <p:sp>
        <p:nvSpPr>
          <p:cNvPr id="6" name="Slide Number Placeholder 5">
            <a:extLst>
              <a:ext uri="{FF2B5EF4-FFF2-40B4-BE49-F238E27FC236}">
                <a16:creationId xmlns:a16="http://schemas.microsoft.com/office/drawing/2014/main" id="{537BD352-B956-D1FD-0B54-9B88561BEB4A}"/>
              </a:ext>
            </a:extLst>
          </p:cNvPr>
          <p:cNvSpPr>
            <a:spLocks noGrp="1"/>
          </p:cNvSpPr>
          <p:nvPr>
            <p:ph type="sldNum" sz="quarter" idx="12"/>
          </p:nvPr>
        </p:nvSpPr>
        <p:spPr/>
        <p:txBody>
          <a:bodyPr/>
          <a:lstStyle/>
          <a:p>
            <a:fld id="{DD40C559-0D42-4D76-92B1-8C19F3BDA397}" type="slidenum">
              <a:rPr lang="en-US" smtClean="0"/>
              <a:t>26</a:t>
            </a:fld>
            <a:endParaRPr lang="en-US"/>
          </a:p>
        </p:txBody>
      </p:sp>
      <p:sp>
        <p:nvSpPr>
          <p:cNvPr id="8" name="TextBox 7">
            <a:extLst>
              <a:ext uri="{FF2B5EF4-FFF2-40B4-BE49-F238E27FC236}">
                <a16:creationId xmlns:a16="http://schemas.microsoft.com/office/drawing/2014/main" id="{91312F7F-4113-AB77-23A2-4557E8FA69DB}"/>
              </a:ext>
            </a:extLst>
          </p:cNvPr>
          <p:cNvSpPr txBox="1"/>
          <p:nvPr/>
        </p:nvSpPr>
        <p:spPr>
          <a:xfrm>
            <a:off x="596364" y="5488862"/>
            <a:ext cx="9305210" cy="2169825"/>
          </a:xfrm>
          <a:prstGeom prst="rect">
            <a:avLst/>
          </a:prstGeom>
          <a:noFill/>
        </p:spPr>
        <p:txBody>
          <a:bodyPr wrap="square">
            <a:spAutoFit/>
          </a:bodyPr>
          <a:lstStyle/>
          <a:p>
            <a:pPr marL="285750" indent="-285750" algn="justLow">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Although we characterize dimensional attributes as changing slowly over time, there are instances when they change more frequently. These attributes are referred to as rapidly- or volatile changing dimensions. </a:t>
            </a:r>
          </a:p>
          <a:p>
            <a:pPr marL="285750" indent="-285750" algn="justLow">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When rapidly changing dimensions are encountered and dimensional tables are relatively large in respect to the total number of rows, then these attributes may adversely affect both loading data and BI query performance. </a:t>
            </a:r>
          </a:p>
          <a:p>
            <a:pPr marL="285750" indent="-285750" algn="justLow">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The example in </a:t>
            </a:r>
            <a:r>
              <a:rPr lang="en-GB" sz="1500" b="1" dirty="0">
                <a:solidFill>
                  <a:srgbClr val="D1002B"/>
                </a:solidFill>
                <a:effectLst/>
                <a:latin typeface="NotoSerif"/>
              </a:rPr>
              <a:t>Figure 10.21 </a:t>
            </a:r>
            <a:r>
              <a:rPr lang="en-GB" sz="1500" dirty="0">
                <a:solidFill>
                  <a:srgbClr val="3A3A47"/>
                </a:solidFill>
                <a:effectLst/>
                <a:latin typeface="Palatino" pitchFamily="2" charset="77"/>
              </a:rPr>
              <a:t>shows a customer dimension that has both slowly and rapidly changing attributes.</a:t>
            </a:r>
            <a:endParaRPr lang="en-GB" sz="1500" dirty="0">
              <a:effectLst/>
            </a:endParaRPr>
          </a:p>
          <a:p>
            <a:pPr marL="285750" indent="-285750" algn="justLow">
              <a:buFont typeface="Arial" panose="020B0604020202020204" pitchFamily="34" charset="0"/>
              <a:buChar char="•"/>
            </a:pPr>
            <a:endParaRPr lang="en-GB" sz="1500" dirty="0">
              <a:effectLst/>
            </a:endParaRPr>
          </a:p>
        </p:txBody>
      </p:sp>
    </p:spTree>
    <p:extLst>
      <p:ext uri="{BB962C8B-B14F-4D97-AF65-F5344CB8AC3E}">
        <p14:creationId xmlns:p14="http://schemas.microsoft.com/office/powerpoint/2010/main" val="683836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Customer dimension with both slowly and rapidly changing attributes</a:t>
            </a:r>
          </a:p>
        </p:txBody>
      </p:sp>
      <p:sp>
        <p:nvSpPr>
          <p:cNvPr id="6" name="Slide Number Placeholder 5">
            <a:extLst>
              <a:ext uri="{FF2B5EF4-FFF2-40B4-BE49-F238E27FC236}">
                <a16:creationId xmlns:a16="http://schemas.microsoft.com/office/drawing/2014/main" id="{537BD352-B956-D1FD-0B54-9B88561BEB4A}"/>
              </a:ext>
            </a:extLst>
          </p:cNvPr>
          <p:cNvSpPr>
            <a:spLocks noGrp="1"/>
          </p:cNvSpPr>
          <p:nvPr>
            <p:ph type="sldNum" sz="quarter" idx="12"/>
          </p:nvPr>
        </p:nvSpPr>
        <p:spPr/>
        <p:txBody>
          <a:bodyPr/>
          <a:lstStyle/>
          <a:p>
            <a:fld id="{DD40C559-0D42-4D76-92B1-8C19F3BDA397}" type="slidenum">
              <a:rPr lang="en-US" smtClean="0"/>
              <a:t>27</a:t>
            </a:fld>
            <a:endParaRPr lang="en-US"/>
          </a:p>
        </p:txBody>
      </p:sp>
      <p:sp>
        <p:nvSpPr>
          <p:cNvPr id="8" name="TextBox 7">
            <a:extLst>
              <a:ext uri="{FF2B5EF4-FFF2-40B4-BE49-F238E27FC236}">
                <a16:creationId xmlns:a16="http://schemas.microsoft.com/office/drawing/2014/main" id="{91312F7F-4113-AB77-23A2-4557E8FA69DB}"/>
              </a:ext>
            </a:extLst>
          </p:cNvPr>
          <p:cNvSpPr txBox="1"/>
          <p:nvPr/>
        </p:nvSpPr>
        <p:spPr>
          <a:xfrm>
            <a:off x="741720" y="2753851"/>
            <a:ext cx="9305210" cy="3416320"/>
          </a:xfrm>
          <a:prstGeom prst="rect">
            <a:avLst/>
          </a:prstGeom>
          <a:noFill/>
        </p:spPr>
        <p:txBody>
          <a:bodyPr wrap="square">
            <a:spAutoFit/>
          </a:bodyPr>
          <a:lstStyle/>
          <a:p>
            <a:pPr indent="227013"/>
            <a:r>
              <a:rPr lang="en-GB" sz="1800" b="1" dirty="0">
                <a:solidFill>
                  <a:srgbClr val="3A3A47"/>
                </a:solidFill>
                <a:effectLst/>
                <a:latin typeface="Palatino" pitchFamily="2" charset="77"/>
              </a:rPr>
              <a:t>With the SCD type 4 (add mini-dimension) </a:t>
            </a:r>
            <a:r>
              <a:rPr lang="en-GB" sz="1800" dirty="0">
                <a:solidFill>
                  <a:srgbClr val="3A3A47"/>
                </a:solidFill>
                <a:effectLst/>
                <a:latin typeface="Palatino" pitchFamily="2" charset="77"/>
              </a:rPr>
              <a:t>technique, the approach is to divide the slowly and rapidly changing attributes into two groups</a:t>
            </a:r>
            <a:r>
              <a:rPr lang="en-GB" dirty="0">
                <a:solidFill>
                  <a:srgbClr val="3A3A47"/>
                </a:solidFill>
                <a:latin typeface="Palatino" pitchFamily="2" charset="77"/>
              </a:rPr>
              <a:t>: </a:t>
            </a:r>
            <a:r>
              <a:rPr lang="en-GB" sz="1800" dirty="0">
                <a:solidFill>
                  <a:srgbClr val="3A3A47"/>
                </a:solidFill>
                <a:effectLst/>
                <a:latin typeface="Palatino" pitchFamily="2" charset="77"/>
              </a:rPr>
              <a:t>The first group contains the SCD and is regarded as the primary or base dimension. The second group, referred to as a profile, contains the more rapidly changing dimensions that are put into a mini- dimension. </a:t>
            </a:r>
          </a:p>
          <a:p>
            <a:pPr indent="227013"/>
            <a:endParaRPr lang="en-GB" dirty="0">
              <a:solidFill>
                <a:srgbClr val="3A3A47"/>
              </a:solidFill>
              <a:latin typeface="Palatino" pitchFamily="2" charset="77"/>
            </a:endParaRPr>
          </a:p>
          <a:p>
            <a:pPr indent="227013"/>
            <a:r>
              <a:rPr lang="en-GB" sz="1800" dirty="0">
                <a:solidFill>
                  <a:srgbClr val="3A3A47"/>
                </a:solidFill>
                <a:effectLst/>
                <a:latin typeface="Palatino" pitchFamily="2" charset="77"/>
              </a:rPr>
              <a:t>As with many dimensional </a:t>
            </a:r>
            <a:r>
              <a:rPr lang="en-GB" sz="1800" dirty="0" err="1">
                <a:solidFill>
                  <a:srgbClr val="3A3A47"/>
                </a:solidFill>
                <a:effectLst/>
                <a:latin typeface="Palatino" pitchFamily="2" charset="77"/>
              </a:rPr>
              <a:t>modeling</a:t>
            </a:r>
            <a:r>
              <a:rPr lang="en-GB" sz="1800" dirty="0">
                <a:solidFill>
                  <a:srgbClr val="3A3A47"/>
                </a:solidFill>
                <a:effectLst/>
                <a:latin typeface="Palatino" pitchFamily="2" charset="77"/>
              </a:rPr>
              <a:t> techniques, there are mini-dimension variations used to address specific business processes or analytical scenarios. These approaches are:</a:t>
            </a:r>
          </a:p>
          <a:p>
            <a:pPr marL="285750" indent="-285750">
              <a:buFont typeface="Arial" panose="020B0604020202020204" pitchFamily="34" charset="0"/>
              <a:buChar char="•"/>
            </a:pPr>
            <a:r>
              <a:rPr lang="en-GB" dirty="0">
                <a:solidFill>
                  <a:srgbClr val="3A3A47"/>
                </a:solidFill>
                <a:latin typeface="Palatino" pitchFamily="2" charset="77"/>
              </a:rPr>
              <a:t>s</a:t>
            </a:r>
            <a:r>
              <a:rPr lang="en-GB" sz="1800" dirty="0">
                <a:solidFill>
                  <a:srgbClr val="3A3A47"/>
                </a:solidFill>
                <a:effectLst/>
                <a:latin typeface="Palatino" pitchFamily="2" charset="77"/>
              </a:rPr>
              <a:t>plit, </a:t>
            </a:r>
          </a:p>
          <a:p>
            <a:pPr marL="285750" indent="-285750">
              <a:buFont typeface="Arial" panose="020B0604020202020204" pitchFamily="34" charset="0"/>
              <a:buChar char="•"/>
            </a:pPr>
            <a:r>
              <a:rPr lang="en-GB" sz="1800" dirty="0">
                <a:solidFill>
                  <a:srgbClr val="3A3A47"/>
                </a:solidFill>
                <a:effectLst/>
                <a:latin typeface="Palatino" pitchFamily="2" charset="77"/>
              </a:rPr>
              <a:t>multiple, and </a:t>
            </a:r>
          </a:p>
          <a:p>
            <a:pPr marL="285750" indent="-285750">
              <a:buFont typeface="Arial" panose="020B0604020202020204" pitchFamily="34" charset="0"/>
              <a:buChar char="•"/>
            </a:pPr>
            <a:r>
              <a:rPr lang="en-GB" sz="1800" dirty="0">
                <a:solidFill>
                  <a:srgbClr val="3A3A47"/>
                </a:solidFill>
                <a:effectLst/>
                <a:latin typeface="Palatino" pitchFamily="2" charset="77"/>
              </a:rPr>
              <a:t>banded-value.</a:t>
            </a:r>
            <a:endParaRPr lang="en-GB" dirty="0">
              <a:effectLst/>
            </a:endParaRPr>
          </a:p>
          <a:p>
            <a:pPr indent="227013"/>
            <a:endParaRPr lang="en-GB" dirty="0">
              <a:effectLst/>
            </a:endParaRPr>
          </a:p>
        </p:txBody>
      </p:sp>
    </p:spTree>
    <p:extLst>
      <p:ext uri="{BB962C8B-B14F-4D97-AF65-F5344CB8AC3E}">
        <p14:creationId xmlns:p14="http://schemas.microsoft.com/office/powerpoint/2010/main" val="723170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52" y="150871"/>
            <a:ext cx="9769345" cy="1464870"/>
          </a:xfrm>
        </p:spPr>
        <p:txBody>
          <a:bodyPr>
            <a:normAutofit/>
          </a:bodyPr>
          <a:lstStyle/>
          <a:p>
            <a:r>
              <a:rPr lang="en-US" sz="3600" dirty="0"/>
              <a:t>Customer dimension example split into primary and mini-dimensions</a:t>
            </a:r>
          </a:p>
        </p:txBody>
      </p:sp>
      <p:grpSp>
        <p:nvGrpSpPr>
          <p:cNvPr id="5" name="Group 4"/>
          <p:cNvGrpSpPr>
            <a:grpSpLocks noGrp="1" noUngrp="1" noChangeAspect="1"/>
          </p:cNvGrpSpPr>
          <p:nvPr/>
        </p:nvGrpSpPr>
        <p:grpSpPr>
          <a:xfrm>
            <a:off x="4180114" y="1359201"/>
            <a:ext cx="6291071" cy="3410259"/>
            <a:chOff x="1927225" y="1919288"/>
            <a:chExt cx="8337550" cy="4519612"/>
          </a:xfrm>
        </p:grpSpPr>
        <p:pic>
          <p:nvPicPr>
            <p:cNvPr id="3" name="Picture 2" descr="f10-2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927225" y="1919288"/>
              <a:ext cx="8337550" cy="4138612"/>
            </a:xfrm>
            <a:prstGeom prst="rect">
              <a:avLst/>
            </a:prstGeom>
            <a:noFill/>
            <a:ln>
              <a:noFill/>
            </a:ln>
          </p:spPr>
        </p:pic>
        <p:sp>
          <p:nvSpPr>
            <p:cNvPr id="4" name="Rectangle 3"/>
            <p:cNvSpPr/>
            <p:nvPr/>
          </p:nvSpPr>
          <p:spPr>
            <a:xfrm>
              <a:off x="1927225" y="6096000"/>
              <a:ext cx="8337550" cy="342900"/>
            </a:xfrm>
            <a:prstGeom prst="rect">
              <a:avLst/>
            </a:prstGeom>
            <a:noFill/>
            <a:ln>
              <a:noFill/>
            </a:ln>
          </p:spPr>
          <p:txBody>
            <a:bodyPr anchor="ctr">
              <a:normAutofit fontScale="62500" lnSpcReduction="20000"/>
            </a:bodyPr>
            <a:lstStyle/>
            <a:p>
              <a:pPr algn="ctr"/>
              <a:r>
                <a:rPr lang="en-US" sz="2124" dirty="0"/>
                <a:t>f10-22</a:t>
              </a:r>
            </a:p>
          </p:txBody>
        </p:sp>
      </p:grpSp>
      <p:sp>
        <p:nvSpPr>
          <p:cNvPr id="6" name="Slide Number Placeholder 5">
            <a:extLst>
              <a:ext uri="{FF2B5EF4-FFF2-40B4-BE49-F238E27FC236}">
                <a16:creationId xmlns:a16="http://schemas.microsoft.com/office/drawing/2014/main" id="{FD3DD91F-D618-665A-701E-6D4E7CDFA1EC}"/>
              </a:ext>
            </a:extLst>
          </p:cNvPr>
          <p:cNvSpPr>
            <a:spLocks noGrp="1"/>
          </p:cNvSpPr>
          <p:nvPr>
            <p:ph type="sldNum" sz="quarter" idx="12"/>
          </p:nvPr>
        </p:nvSpPr>
        <p:spPr/>
        <p:txBody>
          <a:bodyPr/>
          <a:lstStyle/>
          <a:p>
            <a:fld id="{DD40C559-0D42-4D76-92B1-8C19F3BDA397}" type="slidenum">
              <a:rPr lang="en-US" smtClean="0"/>
              <a:t>28</a:t>
            </a:fld>
            <a:endParaRPr lang="en-US"/>
          </a:p>
        </p:txBody>
      </p:sp>
      <p:sp>
        <p:nvSpPr>
          <p:cNvPr id="8" name="TextBox 7">
            <a:extLst>
              <a:ext uri="{FF2B5EF4-FFF2-40B4-BE49-F238E27FC236}">
                <a16:creationId xmlns:a16="http://schemas.microsoft.com/office/drawing/2014/main" id="{6B36A134-6C06-EB78-FBEF-03A051751B88}"/>
              </a:ext>
            </a:extLst>
          </p:cNvPr>
          <p:cNvSpPr txBox="1"/>
          <p:nvPr/>
        </p:nvSpPr>
        <p:spPr>
          <a:xfrm>
            <a:off x="580607" y="5028614"/>
            <a:ext cx="8269480" cy="1815882"/>
          </a:xfrm>
          <a:prstGeom prst="rect">
            <a:avLst/>
          </a:prstGeom>
          <a:noFill/>
        </p:spPr>
        <p:txBody>
          <a:bodyPr wrap="square">
            <a:spAutoFit/>
          </a:bodyPr>
          <a:lstStyle/>
          <a:p>
            <a:pPr indent="227013"/>
            <a:r>
              <a:rPr lang="en-GB" sz="1600" b="1" dirty="0">
                <a:solidFill>
                  <a:srgbClr val="3A3A47"/>
                </a:solidFill>
                <a:effectLst/>
                <a:latin typeface="Palatino" pitchFamily="2" charset="77"/>
              </a:rPr>
              <a:t>Split approach—single mini-dimension</a:t>
            </a:r>
            <a:r>
              <a:rPr lang="en-GB" sz="1600" dirty="0">
                <a:solidFill>
                  <a:srgbClr val="3A3A47"/>
                </a:solidFill>
                <a:effectLst/>
                <a:latin typeface="Palatino" pitchFamily="2" charset="77"/>
              </a:rPr>
              <a:t>. The most common approach is to simply put the dimensions into primary and mini-dimension tables. Any fact tables that link to the split dimension would have foreign keys linked to these two tables. </a:t>
            </a:r>
            <a:endParaRPr lang="en-GB" sz="1600" dirty="0"/>
          </a:p>
          <a:p>
            <a:pPr indent="227013"/>
            <a:r>
              <a:rPr lang="en-GB" sz="1600" b="1" dirty="0">
                <a:solidFill>
                  <a:srgbClr val="D1002B"/>
                </a:solidFill>
                <a:effectLst/>
                <a:latin typeface="NotoSerif"/>
              </a:rPr>
              <a:t>Figure 10.22 </a:t>
            </a:r>
            <a:r>
              <a:rPr lang="en-GB" sz="1600" dirty="0">
                <a:solidFill>
                  <a:srgbClr val="3A3A47"/>
                </a:solidFill>
                <a:effectLst/>
                <a:latin typeface="Palatino" pitchFamily="2" charset="77"/>
              </a:rPr>
              <a:t>depicts the customer dimension shown in </a:t>
            </a:r>
            <a:r>
              <a:rPr lang="en-GB" sz="1600" b="1" dirty="0">
                <a:solidFill>
                  <a:srgbClr val="D1002B"/>
                </a:solidFill>
                <a:effectLst/>
                <a:latin typeface="NotoSerif"/>
              </a:rPr>
              <a:t>Figure 10.21 </a:t>
            </a:r>
            <a:r>
              <a:rPr lang="en-GB" sz="1600" dirty="0">
                <a:solidFill>
                  <a:srgbClr val="3A3A47"/>
                </a:solidFill>
                <a:effectLst/>
                <a:latin typeface="Palatino" pitchFamily="2" charset="77"/>
              </a:rPr>
              <a:t>split into two tables: </a:t>
            </a:r>
            <a:r>
              <a:rPr lang="en-GB" sz="1600" i="1" dirty="0">
                <a:solidFill>
                  <a:srgbClr val="3A3A47"/>
                </a:solidFill>
                <a:effectLst/>
                <a:latin typeface="Palatino" pitchFamily="2" charset="77"/>
              </a:rPr>
              <a:t>Customer dimension </a:t>
            </a:r>
            <a:r>
              <a:rPr lang="en-GB" sz="1600" dirty="0">
                <a:solidFill>
                  <a:srgbClr val="3A3A47"/>
                </a:solidFill>
                <a:effectLst/>
                <a:latin typeface="Palatino" pitchFamily="2" charset="77"/>
              </a:rPr>
              <a:t>and </a:t>
            </a:r>
            <a:r>
              <a:rPr lang="en-GB" sz="1600" i="1" dirty="0">
                <a:solidFill>
                  <a:srgbClr val="3A3A47"/>
                </a:solidFill>
                <a:effectLst/>
                <a:latin typeface="Palatino" pitchFamily="2" charset="77"/>
              </a:rPr>
              <a:t>Customer profile dimension </a:t>
            </a:r>
            <a:r>
              <a:rPr lang="en-GB" sz="1600" dirty="0">
                <a:solidFill>
                  <a:srgbClr val="3A3A47"/>
                </a:solidFill>
                <a:effectLst/>
                <a:latin typeface="Palatino" pitchFamily="2" charset="77"/>
              </a:rPr>
              <a:t>(mini-dimension.) We have retained the original foreign key, </a:t>
            </a:r>
            <a:r>
              <a:rPr lang="en-GB" sz="1600" i="1" dirty="0" err="1">
                <a:solidFill>
                  <a:srgbClr val="3A3A47"/>
                </a:solidFill>
                <a:effectLst/>
                <a:latin typeface="Palatino" pitchFamily="2" charset="77"/>
              </a:rPr>
              <a:t>CustomerKey</a:t>
            </a:r>
            <a:r>
              <a:rPr lang="en-GB" sz="1600" dirty="0">
                <a:solidFill>
                  <a:srgbClr val="3A3A47"/>
                </a:solidFill>
                <a:effectLst/>
                <a:latin typeface="Palatino" pitchFamily="2" charset="77"/>
              </a:rPr>
              <a:t>, in the </a:t>
            </a:r>
            <a:r>
              <a:rPr lang="en-GB" sz="1600" i="1" dirty="0">
                <a:solidFill>
                  <a:srgbClr val="3A3A47"/>
                </a:solidFill>
                <a:effectLst/>
                <a:latin typeface="Palatino" pitchFamily="2" charset="77"/>
              </a:rPr>
              <a:t>Sales Fact</a:t>
            </a:r>
            <a:r>
              <a:rPr lang="en-GB" sz="1600" dirty="0">
                <a:solidFill>
                  <a:srgbClr val="3A3A47"/>
                </a:solidFill>
                <a:effectLst/>
                <a:latin typeface="Palatino" pitchFamily="2" charset="77"/>
              </a:rPr>
              <a:t>, but now have the primary key from the mini-dimension, </a:t>
            </a:r>
            <a:r>
              <a:rPr lang="en-GB" sz="1600" i="1" dirty="0" err="1">
                <a:solidFill>
                  <a:srgbClr val="3A3A47"/>
                </a:solidFill>
                <a:effectLst/>
                <a:latin typeface="Palatino" pitchFamily="2" charset="77"/>
              </a:rPr>
              <a:t>CustomerProfileKey</a:t>
            </a:r>
            <a:r>
              <a:rPr lang="en-GB" sz="1600" dirty="0">
                <a:solidFill>
                  <a:srgbClr val="3A3A47"/>
                </a:solidFill>
                <a:effectLst/>
                <a:latin typeface="Palatino" pitchFamily="2" charset="77"/>
              </a:rPr>
              <a:t>, as an additional foreign key. </a:t>
            </a:r>
            <a:endParaRPr lang="en-GB" sz="1600" dirty="0">
              <a:effectLst/>
            </a:endParaRPr>
          </a:p>
        </p:txBody>
      </p:sp>
    </p:spTree>
    <p:extLst>
      <p:ext uri="{BB962C8B-B14F-4D97-AF65-F5344CB8AC3E}">
        <p14:creationId xmlns:p14="http://schemas.microsoft.com/office/powerpoint/2010/main" val="193659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160852"/>
            <a:ext cx="10744200" cy="1464870"/>
          </a:xfrm>
        </p:spPr>
        <p:txBody>
          <a:bodyPr>
            <a:normAutofit/>
          </a:bodyPr>
          <a:lstStyle/>
          <a:p>
            <a:r>
              <a:rPr lang="en-US" sz="3200" dirty="0"/>
              <a:t>Customer dimension example with multiple mini-dimensions</a:t>
            </a:r>
          </a:p>
        </p:txBody>
      </p:sp>
      <p:grpSp>
        <p:nvGrpSpPr>
          <p:cNvPr id="5" name="Group 4"/>
          <p:cNvGrpSpPr>
            <a:grpSpLocks noGrp="1" noUngrp="1" noChangeAspect="1"/>
          </p:cNvGrpSpPr>
          <p:nvPr/>
        </p:nvGrpSpPr>
        <p:grpSpPr>
          <a:xfrm>
            <a:off x="3706695" y="1391361"/>
            <a:ext cx="5921115" cy="3999386"/>
            <a:chOff x="2749550" y="1919288"/>
            <a:chExt cx="6691313" cy="4519612"/>
          </a:xfrm>
        </p:grpSpPr>
        <p:pic>
          <p:nvPicPr>
            <p:cNvPr id="3" name="Picture 2" descr="f10-2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749550" y="1919288"/>
              <a:ext cx="6691313" cy="4138612"/>
            </a:xfrm>
            <a:prstGeom prst="rect">
              <a:avLst/>
            </a:prstGeom>
            <a:noFill/>
            <a:ln>
              <a:noFill/>
            </a:ln>
          </p:spPr>
        </p:pic>
        <p:sp>
          <p:nvSpPr>
            <p:cNvPr id="4" name="Rectangle 3"/>
            <p:cNvSpPr/>
            <p:nvPr/>
          </p:nvSpPr>
          <p:spPr>
            <a:xfrm>
              <a:off x="2749550" y="6096000"/>
              <a:ext cx="6691313" cy="342900"/>
            </a:xfrm>
            <a:prstGeom prst="rect">
              <a:avLst/>
            </a:prstGeom>
            <a:noFill/>
            <a:ln>
              <a:noFill/>
            </a:ln>
          </p:spPr>
          <p:txBody>
            <a:bodyPr anchor="ctr">
              <a:normAutofit fontScale="77500" lnSpcReduction="20000"/>
            </a:bodyPr>
            <a:lstStyle/>
            <a:p>
              <a:pPr algn="ctr"/>
              <a:r>
                <a:rPr lang="en-US" sz="2124" dirty="0"/>
                <a:t>f10-23</a:t>
              </a:r>
            </a:p>
          </p:txBody>
        </p:sp>
      </p:grpSp>
      <p:sp>
        <p:nvSpPr>
          <p:cNvPr id="6" name="Slide Number Placeholder 5">
            <a:extLst>
              <a:ext uri="{FF2B5EF4-FFF2-40B4-BE49-F238E27FC236}">
                <a16:creationId xmlns:a16="http://schemas.microsoft.com/office/drawing/2014/main" id="{E4D70CD1-F453-1072-2327-6DA27D65C9C3}"/>
              </a:ext>
            </a:extLst>
          </p:cNvPr>
          <p:cNvSpPr>
            <a:spLocks noGrp="1"/>
          </p:cNvSpPr>
          <p:nvPr>
            <p:ph type="sldNum" sz="quarter" idx="12"/>
          </p:nvPr>
        </p:nvSpPr>
        <p:spPr/>
        <p:txBody>
          <a:bodyPr/>
          <a:lstStyle/>
          <a:p>
            <a:fld id="{DD40C559-0D42-4D76-92B1-8C19F3BDA397}" type="slidenum">
              <a:rPr lang="en-US" smtClean="0"/>
              <a:t>29</a:t>
            </a:fld>
            <a:endParaRPr lang="en-US"/>
          </a:p>
        </p:txBody>
      </p:sp>
      <p:sp>
        <p:nvSpPr>
          <p:cNvPr id="8" name="TextBox 7">
            <a:extLst>
              <a:ext uri="{FF2B5EF4-FFF2-40B4-BE49-F238E27FC236}">
                <a16:creationId xmlns:a16="http://schemas.microsoft.com/office/drawing/2014/main" id="{42D5CC07-2853-119B-CC2B-4E23830FB0B8}"/>
              </a:ext>
            </a:extLst>
          </p:cNvPr>
          <p:cNvSpPr txBox="1"/>
          <p:nvPr/>
        </p:nvSpPr>
        <p:spPr>
          <a:xfrm>
            <a:off x="741720" y="5531937"/>
            <a:ext cx="9479965" cy="1569660"/>
          </a:xfrm>
          <a:prstGeom prst="rect">
            <a:avLst/>
          </a:prstGeom>
          <a:noFill/>
        </p:spPr>
        <p:txBody>
          <a:bodyPr wrap="square">
            <a:spAutoFit/>
          </a:bodyPr>
          <a:lstStyle/>
          <a:p>
            <a:pPr indent="227013"/>
            <a:r>
              <a:rPr lang="en-GB" sz="1600" b="1" dirty="0">
                <a:solidFill>
                  <a:srgbClr val="3A3A47"/>
                </a:solidFill>
                <a:effectLst/>
                <a:latin typeface="Palatino" pitchFamily="2" charset="77"/>
              </a:rPr>
              <a:t>Multiple approach—multiple mini-dimensions</a:t>
            </a:r>
            <a:r>
              <a:rPr lang="en-GB" sz="1600" dirty="0">
                <a:solidFill>
                  <a:srgbClr val="3A3A47"/>
                </a:solidFill>
                <a:effectLst/>
                <a:latin typeface="Palatino" pitchFamily="2" charset="77"/>
              </a:rPr>
              <a:t>. There are circumstances in which there are subgroups of rapidly changing attributes that behave in a similar manner. The subgroups may be updated at similar frequencies and times, or by common business processes. Under these circumstances, it is often beneficial from a processing perspective to split each subgroup into its own mini-dimension as portrayed in </a:t>
            </a:r>
            <a:r>
              <a:rPr lang="en-GB" sz="1600" b="1" dirty="0">
                <a:solidFill>
                  <a:srgbClr val="D1002B"/>
                </a:solidFill>
                <a:effectLst/>
                <a:latin typeface="NotoSerif"/>
              </a:rPr>
              <a:t>Figure 10.23</a:t>
            </a:r>
            <a:r>
              <a:rPr lang="en-GB" sz="1600" dirty="0">
                <a:solidFill>
                  <a:srgbClr val="3A3A47"/>
                </a:solidFill>
                <a:effectLst/>
                <a:latin typeface="Palatino" pitchFamily="2" charset="77"/>
              </a:rPr>
              <a:t>. The relevant fact tables have foreign keys to the primary dimension table and all the mini-dimensions. </a:t>
            </a:r>
            <a:endParaRPr lang="en-GB" sz="1600" dirty="0">
              <a:effectLst/>
            </a:endParaRPr>
          </a:p>
        </p:txBody>
      </p:sp>
    </p:spTree>
    <p:extLst>
      <p:ext uri="{BB962C8B-B14F-4D97-AF65-F5344CB8AC3E}">
        <p14:creationId xmlns:p14="http://schemas.microsoft.com/office/powerpoint/2010/main" val="395490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204" y="612687"/>
            <a:ext cx="8713206" cy="679981"/>
          </a:xfrm>
        </p:spPr>
        <p:txBody>
          <a:bodyPr>
            <a:normAutofit fontScale="90000"/>
          </a:bodyPr>
          <a:lstStyle/>
          <a:p>
            <a:pPr algn="l"/>
            <a:r>
              <a:rPr lang="en-US" b="1" dirty="0"/>
              <a:t>Outline</a:t>
            </a:r>
          </a:p>
        </p:txBody>
      </p:sp>
      <p:sp>
        <p:nvSpPr>
          <p:cNvPr id="3" name="Subtitle 2"/>
          <p:cNvSpPr>
            <a:spLocks noGrp="1"/>
          </p:cNvSpPr>
          <p:nvPr>
            <p:ph type="subTitle" idx="1"/>
          </p:nvPr>
        </p:nvSpPr>
        <p:spPr>
          <a:xfrm>
            <a:off x="440871" y="1880752"/>
            <a:ext cx="5845629" cy="5205847"/>
          </a:xfrm>
        </p:spPr>
        <p:txBody>
          <a:bodyPr>
            <a:normAutofit fontScale="92500" lnSpcReduction="10000"/>
          </a:bodyPr>
          <a:lstStyle/>
          <a:p>
            <a:pPr marL="252865" indent="-252865" algn="l">
              <a:buFont typeface="Arial" panose="020B0604020202020204" pitchFamily="34" charset="0"/>
              <a:buChar char="•"/>
            </a:pPr>
            <a:r>
              <a:rPr lang="en-GB" sz="1593" b="1" dirty="0">
                <a:latin typeface="Times"/>
              </a:rPr>
              <a:t>Hierarchies</a:t>
            </a:r>
          </a:p>
          <a:p>
            <a:pPr marL="757190" indent="-230388" algn="l">
              <a:buFont typeface="System Font Regular"/>
              <a:buChar char="-"/>
            </a:pPr>
            <a:r>
              <a:rPr lang="en-GB" sz="1593" dirty="0">
                <a:latin typeface="Times"/>
              </a:rPr>
              <a:t>Balanced Hierarchies</a:t>
            </a:r>
          </a:p>
          <a:p>
            <a:pPr marL="757190" indent="-230388" algn="l">
              <a:buFont typeface="System Font Regular"/>
              <a:buChar char="-"/>
            </a:pPr>
            <a:r>
              <a:rPr lang="en-GB" sz="1593" dirty="0">
                <a:latin typeface="Times"/>
              </a:rPr>
              <a:t>Ragged Hierarchies</a:t>
            </a:r>
          </a:p>
          <a:p>
            <a:pPr marL="757190" indent="-230388" algn="l">
              <a:buFont typeface="System Font Regular"/>
              <a:buChar char="-"/>
            </a:pPr>
            <a:r>
              <a:rPr lang="en-GB" sz="1593" dirty="0">
                <a:latin typeface="Times"/>
              </a:rPr>
              <a:t>Unbalanced Hierarchies</a:t>
            </a:r>
          </a:p>
          <a:p>
            <a:pPr marL="757190" indent="-230388" algn="l">
              <a:buFont typeface="System Font Regular"/>
              <a:buChar char="-"/>
            </a:pPr>
            <a:r>
              <a:rPr lang="en-GB" sz="1593" dirty="0">
                <a:latin typeface="Times"/>
              </a:rPr>
              <a:t>Working with Variable-Depth Hierarchies </a:t>
            </a:r>
          </a:p>
          <a:p>
            <a:pPr marL="252865" indent="-252865" algn="l">
              <a:buFont typeface="Arial" panose="020B0604020202020204" pitchFamily="34" charset="0"/>
              <a:buChar char="•"/>
            </a:pPr>
            <a:r>
              <a:rPr lang="en-GB" sz="1593" b="1" dirty="0">
                <a:latin typeface="Times"/>
              </a:rPr>
              <a:t>Outrigger Tables</a:t>
            </a:r>
          </a:p>
          <a:p>
            <a:pPr marL="252865" indent="-252865" algn="l">
              <a:buFont typeface="Arial" panose="020B0604020202020204" pitchFamily="34" charset="0"/>
              <a:buChar char="•"/>
            </a:pPr>
            <a:r>
              <a:rPr lang="en-GB" sz="1593" b="1" dirty="0">
                <a:latin typeface="Times"/>
              </a:rPr>
              <a:t>Slowly Changing Dimensions</a:t>
            </a:r>
          </a:p>
          <a:p>
            <a:pPr marL="757190" indent="-230388" algn="l">
              <a:buFont typeface="System Font Regular"/>
              <a:buChar char="-"/>
            </a:pPr>
            <a:r>
              <a:rPr lang="en-GB" sz="1593" dirty="0">
                <a:latin typeface="Times"/>
              </a:rPr>
              <a:t>SCD Type 0: Keep Original</a:t>
            </a:r>
          </a:p>
          <a:p>
            <a:pPr marL="757190" indent="-230388" algn="l">
              <a:buFont typeface="System Font Regular"/>
              <a:buChar char="-"/>
            </a:pPr>
            <a:r>
              <a:rPr lang="en-GB" sz="1593" dirty="0">
                <a:latin typeface="Times"/>
              </a:rPr>
              <a:t>SCD Type 1: Overwrite Existing Data </a:t>
            </a:r>
          </a:p>
          <a:p>
            <a:pPr marL="757190" indent="-230388" algn="l">
              <a:buFont typeface="System Font Regular"/>
              <a:buChar char="-"/>
            </a:pPr>
            <a:r>
              <a:rPr lang="en-GB" sz="1593" dirty="0">
                <a:latin typeface="Times"/>
              </a:rPr>
              <a:t>SCD Type 2: Create New Row</a:t>
            </a:r>
          </a:p>
          <a:p>
            <a:pPr marL="757190" indent="-230388" algn="l">
              <a:buFont typeface="System Font Regular"/>
              <a:buChar char="-"/>
            </a:pPr>
            <a:r>
              <a:rPr lang="en-GB" sz="1593" dirty="0">
                <a:latin typeface="Times"/>
              </a:rPr>
              <a:t>SCD Type 3: Track Changes Using Separate Columns but Overwrite the Rest </a:t>
            </a:r>
          </a:p>
          <a:p>
            <a:pPr marL="757190" indent="-230388" algn="l">
              <a:buFont typeface="System Font Regular"/>
              <a:buChar char="-"/>
            </a:pPr>
            <a:r>
              <a:rPr lang="en-GB" sz="1593" dirty="0">
                <a:latin typeface="Times"/>
              </a:rPr>
              <a:t>SCD Type 4: Add Mini-Dimension </a:t>
            </a:r>
          </a:p>
          <a:p>
            <a:pPr marL="757190" indent="-230388" algn="l">
              <a:buFont typeface="System Font Regular"/>
              <a:buChar char="-"/>
            </a:pPr>
            <a:r>
              <a:rPr lang="en-GB" sz="1593" dirty="0">
                <a:latin typeface="Times"/>
              </a:rPr>
              <a:t>SCD Type 5: Combine Types 4 + 1</a:t>
            </a:r>
          </a:p>
          <a:p>
            <a:pPr marL="757190" indent="-230388" algn="l">
              <a:buFont typeface="System Font Regular"/>
              <a:buChar char="-"/>
            </a:pPr>
            <a:r>
              <a:rPr lang="en-GB" sz="1593" dirty="0">
                <a:latin typeface="Times"/>
              </a:rPr>
              <a:t>SCD Type 6: Combine Types 1 + 2 + 3 (=6) </a:t>
            </a:r>
          </a:p>
          <a:p>
            <a:pPr marL="757190" indent="-230388" algn="l">
              <a:buFont typeface="System Font Regular"/>
              <a:buChar char="-"/>
            </a:pPr>
            <a:r>
              <a:rPr lang="en-GB" sz="1593" dirty="0">
                <a:latin typeface="Times"/>
              </a:rPr>
              <a:t>SCD Type 7: Use both Types 1 + 2</a:t>
            </a:r>
            <a:endParaRPr lang="en-US" sz="1593" dirty="0">
              <a:latin typeface="Times"/>
            </a:endParaRPr>
          </a:p>
        </p:txBody>
      </p:sp>
      <p:sp>
        <p:nvSpPr>
          <p:cNvPr id="4" name="Subtitle 2">
            <a:extLst>
              <a:ext uri="{FF2B5EF4-FFF2-40B4-BE49-F238E27FC236}">
                <a16:creationId xmlns:a16="http://schemas.microsoft.com/office/drawing/2014/main" id="{7B8A8EFD-41BE-1C17-4429-9B9FA2DB12C9}"/>
              </a:ext>
            </a:extLst>
          </p:cNvPr>
          <p:cNvSpPr txBox="1">
            <a:spLocks/>
          </p:cNvSpPr>
          <p:nvPr/>
        </p:nvSpPr>
        <p:spPr>
          <a:xfrm>
            <a:off x="6140804" y="1880754"/>
            <a:ext cx="4358467" cy="4617761"/>
          </a:xfrm>
          <a:prstGeom prst="rect">
            <a:avLst/>
          </a:prstGeom>
        </p:spPr>
        <p:txBody>
          <a:bodyPr vert="horz" lIns="80915" tIns="40457" rIns="80915" bIns="40457"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2865" indent="-252865" algn="l">
              <a:buFont typeface="Arial" panose="020B0604020202020204" pitchFamily="34" charset="0"/>
              <a:buChar char="•"/>
            </a:pPr>
            <a:r>
              <a:rPr lang="en-GB" sz="1593" b="1" dirty="0">
                <a:latin typeface="Times"/>
              </a:rPr>
              <a:t>Causal Dimension</a:t>
            </a:r>
          </a:p>
          <a:p>
            <a:pPr marL="252865" indent="-252865" algn="l">
              <a:buFont typeface="Arial" panose="020B0604020202020204" pitchFamily="34" charset="0"/>
              <a:buChar char="•"/>
            </a:pPr>
            <a:r>
              <a:rPr lang="en-GB" sz="1593" b="1" dirty="0">
                <a:latin typeface="Times"/>
              </a:rPr>
              <a:t>Multivalued Dimensions </a:t>
            </a:r>
          </a:p>
          <a:p>
            <a:pPr marL="757190" indent="-230388" algn="l">
              <a:buFont typeface="System Font Regular"/>
              <a:buChar char="-"/>
            </a:pPr>
            <a:r>
              <a:rPr lang="en-GB" sz="1593" dirty="0">
                <a:latin typeface="Times"/>
              </a:rPr>
              <a:t>Pick One Value, Ignore Others</a:t>
            </a:r>
          </a:p>
          <a:p>
            <a:pPr marL="757190" indent="-230388" algn="l">
              <a:buFont typeface="System Font Regular"/>
              <a:buChar char="-"/>
            </a:pPr>
            <a:r>
              <a:rPr lang="en-GB" sz="1593" dirty="0">
                <a:latin typeface="Times"/>
              </a:rPr>
              <a:t>Extend the Attributes</a:t>
            </a:r>
          </a:p>
          <a:p>
            <a:pPr marL="757190" indent="-230388" algn="l">
              <a:buFont typeface="System Font Regular"/>
              <a:buChar char="-"/>
            </a:pPr>
            <a:r>
              <a:rPr lang="en-GB" sz="1593" dirty="0">
                <a:latin typeface="Times"/>
              </a:rPr>
              <a:t>Bridge Table</a:t>
            </a:r>
          </a:p>
          <a:p>
            <a:pPr marL="252865" indent="-252865" algn="l">
              <a:buFont typeface="Arial" panose="020B0604020202020204" pitchFamily="34" charset="0"/>
              <a:buChar char="•"/>
            </a:pPr>
            <a:r>
              <a:rPr lang="en-GB" sz="1593" b="1" dirty="0">
                <a:latin typeface="Times"/>
              </a:rPr>
              <a:t>Junk Dimensions</a:t>
            </a:r>
          </a:p>
          <a:p>
            <a:pPr marL="757190" indent="-230388" algn="l">
              <a:buFont typeface="System Font Regular"/>
              <a:buChar char="-"/>
            </a:pPr>
            <a:r>
              <a:rPr lang="en-GB" sz="1593" dirty="0">
                <a:latin typeface="Times"/>
              </a:rPr>
              <a:t>Misguided Attempts</a:t>
            </a:r>
          </a:p>
          <a:p>
            <a:pPr marL="757190" indent="-230388" algn="l">
              <a:buFont typeface="System Font Regular"/>
              <a:buChar char="-"/>
            </a:pPr>
            <a:r>
              <a:rPr lang="en-GB" sz="1593" dirty="0">
                <a:latin typeface="Times"/>
              </a:rPr>
              <a:t>Recommended Solution</a:t>
            </a:r>
          </a:p>
          <a:p>
            <a:pPr marL="252865" indent="-252865" algn="l">
              <a:buFont typeface="Arial" panose="020B0604020202020204" pitchFamily="34" charset="0"/>
              <a:buChar char="•"/>
            </a:pPr>
            <a:r>
              <a:rPr lang="en-GB" sz="1593" b="1" dirty="0">
                <a:latin typeface="Times"/>
              </a:rPr>
              <a:t>Value Band Reporting</a:t>
            </a:r>
          </a:p>
          <a:p>
            <a:pPr marL="252865" indent="-252865" algn="l">
              <a:buFont typeface="Arial" panose="020B0604020202020204" pitchFamily="34" charset="0"/>
              <a:buChar char="•"/>
            </a:pPr>
            <a:r>
              <a:rPr lang="en-GB" sz="1593" b="1" dirty="0">
                <a:latin typeface="Times"/>
              </a:rPr>
              <a:t>Heterogeneous Products</a:t>
            </a:r>
          </a:p>
          <a:p>
            <a:pPr marL="252865" indent="-252865" algn="l">
              <a:buFont typeface="Arial" panose="020B0604020202020204" pitchFamily="34" charset="0"/>
              <a:buChar char="•"/>
            </a:pPr>
            <a:r>
              <a:rPr lang="en-GB" sz="1593" b="1" dirty="0">
                <a:latin typeface="Times"/>
              </a:rPr>
              <a:t>Alternate Dimensions</a:t>
            </a:r>
          </a:p>
          <a:p>
            <a:pPr marL="757190" indent="-230388" algn="l">
              <a:buFont typeface="System Font Regular"/>
              <a:buChar char="-"/>
            </a:pPr>
            <a:r>
              <a:rPr lang="en-GB" sz="1593" dirty="0">
                <a:latin typeface="Times"/>
              </a:rPr>
              <a:t>Hot Swappable Dimension</a:t>
            </a:r>
          </a:p>
          <a:p>
            <a:pPr marL="757190" indent="-230388" algn="l">
              <a:buFont typeface="System Font Regular"/>
              <a:buChar char="-"/>
            </a:pPr>
            <a:r>
              <a:rPr lang="en-GB" sz="1593" dirty="0">
                <a:latin typeface="Times"/>
              </a:rPr>
              <a:t>Custom Dimension Groups</a:t>
            </a:r>
          </a:p>
          <a:p>
            <a:pPr marL="252865" indent="-252865" algn="l">
              <a:buFont typeface="Arial" panose="020B0604020202020204" pitchFamily="34" charset="0"/>
              <a:buChar char="•"/>
            </a:pPr>
            <a:r>
              <a:rPr lang="en-GB" sz="1593" b="1" dirty="0">
                <a:latin typeface="Times"/>
              </a:rPr>
              <a:t>Too Few or Too Many Dimensions</a:t>
            </a:r>
          </a:p>
        </p:txBody>
      </p:sp>
    </p:spTree>
    <p:extLst>
      <p:ext uri="{BB962C8B-B14F-4D97-AF65-F5344CB8AC3E}">
        <p14:creationId xmlns:p14="http://schemas.microsoft.com/office/powerpoint/2010/main" val="1978650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4" y="0"/>
            <a:ext cx="10613570" cy="1464870"/>
          </a:xfrm>
        </p:spPr>
        <p:txBody>
          <a:bodyPr>
            <a:normAutofit/>
          </a:bodyPr>
          <a:lstStyle/>
          <a:p>
            <a:r>
              <a:rPr lang="en-US" sz="3200" dirty="0"/>
              <a:t>Customer dimension example with value-banded mini-dimensions</a:t>
            </a:r>
          </a:p>
        </p:txBody>
      </p:sp>
      <p:grpSp>
        <p:nvGrpSpPr>
          <p:cNvPr id="5" name="Group 4"/>
          <p:cNvGrpSpPr>
            <a:grpSpLocks noGrp="1" noUngrp="1" noChangeAspect="1"/>
          </p:cNvGrpSpPr>
          <p:nvPr/>
        </p:nvGrpSpPr>
        <p:grpSpPr>
          <a:xfrm>
            <a:off x="4160550" y="912102"/>
            <a:ext cx="6288883" cy="3222543"/>
            <a:chOff x="1685925" y="1919288"/>
            <a:chExt cx="8820150" cy="4519612"/>
          </a:xfrm>
        </p:grpSpPr>
        <p:pic>
          <p:nvPicPr>
            <p:cNvPr id="3" name="Picture 2" descr="f10-2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685925" y="1919288"/>
              <a:ext cx="8820150" cy="4138612"/>
            </a:xfrm>
            <a:prstGeom prst="rect">
              <a:avLst/>
            </a:prstGeom>
            <a:noFill/>
            <a:ln>
              <a:noFill/>
            </a:ln>
          </p:spPr>
        </p:pic>
        <p:sp>
          <p:nvSpPr>
            <p:cNvPr id="4" name="Rectangle 3"/>
            <p:cNvSpPr/>
            <p:nvPr/>
          </p:nvSpPr>
          <p:spPr>
            <a:xfrm>
              <a:off x="1685925" y="6096000"/>
              <a:ext cx="8820150" cy="342900"/>
            </a:xfrm>
            <a:prstGeom prst="rect">
              <a:avLst/>
            </a:prstGeom>
            <a:noFill/>
            <a:ln>
              <a:noFill/>
            </a:ln>
          </p:spPr>
          <p:txBody>
            <a:bodyPr anchor="ctr">
              <a:normAutofit fontScale="55000" lnSpcReduction="20000"/>
            </a:bodyPr>
            <a:lstStyle/>
            <a:p>
              <a:pPr algn="ctr"/>
              <a:r>
                <a:rPr lang="en-US" sz="2124" dirty="0"/>
                <a:t>f10-24</a:t>
              </a:r>
            </a:p>
          </p:txBody>
        </p:sp>
      </p:grpSp>
      <p:sp>
        <p:nvSpPr>
          <p:cNvPr id="6" name="Slide Number Placeholder 5">
            <a:extLst>
              <a:ext uri="{FF2B5EF4-FFF2-40B4-BE49-F238E27FC236}">
                <a16:creationId xmlns:a16="http://schemas.microsoft.com/office/drawing/2014/main" id="{B58E4443-95D9-6716-3163-716D50FB5A34}"/>
              </a:ext>
            </a:extLst>
          </p:cNvPr>
          <p:cNvSpPr>
            <a:spLocks noGrp="1"/>
          </p:cNvSpPr>
          <p:nvPr>
            <p:ph type="sldNum" sz="quarter" idx="12"/>
          </p:nvPr>
        </p:nvSpPr>
        <p:spPr/>
        <p:txBody>
          <a:bodyPr/>
          <a:lstStyle/>
          <a:p>
            <a:fld id="{DD40C559-0D42-4D76-92B1-8C19F3BDA397}" type="slidenum">
              <a:rPr lang="en-US" smtClean="0"/>
              <a:t>30</a:t>
            </a:fld>
            <a:endParaRPr lang="en-US"/>
          </a:p>
        </p:txBody>
      </p:sp>
      <p:sp>
        <p:nvSpPr>
          <p:cNvPr id="11" name="TextBox 10">
            <a:extLst>
              <a:ext uri="{FF2B5EF4-FFF2-40B4-BE49-F238E27FC236}">
                <a16:creationId xmlns:a16="http://schemas.microsoft.com/office/drawing/2014/main" id="{4B12171C-5259-3884-8333-EDF60D994DA2}"/>
              </a:ext>
            </a:extLst>
          </p:cNvPr>
          <p:cNvSpPr txBox="1"/>
          <p:nvPr/>
        </p:nvSpPr>
        <p:spPr>
          <a:xfrm>
            <a:off x="3135086" y="4294414"/>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3ABAF518-1E59-7A35-909C-6D4BA8C70F1E}"/>
              </a:ext>
            </a:extLst>
          </p:cNvPr>
          <p:cNvSpPr txBox="1"/>
          <p:nvPr/>
        </p:nvSpPr>
        <p:spPr>
          <a:xfrm>
            <a:off x="424544" y="4294414"/>
            <a:ext cx="8365087" cy="2862322"/>
          </a:xfrm>
          <a:prstGeom prst="rect">
            <a:avLst/>
          </a:prstGeom>
          <a:noFill/>
        </p:spPr>
        <p:txBody>
          <a:bodyPr wrap="square" rtlCol="0">
            <a:spAutoFit/>
          </a:bodyPr>
          <a:lstStyle/>
          <a:p>
            <a:pPr indent="276225" algn="justLow"/>
            <a:r>
              <a:rPr lang="en-GB" sz="1500" b="1" dirty="0">
                <a:solidFill>
                  <a:srgbClr val="3A3A47"/>
                </a:solidFill>
                <a:effectLst/>
                <a:latin typeface="Palatino" pitchFamily="2" charset="77"/>
              </a:rPr>
              <a:t>Banded-value approach. </a:t>
            </a:r>
            <a:r>
              <a:rPr lang="en-GB" sz="1500" dirty="0">
                <a:solidFill>
                  <a:srgbClr val="3A3A47"/>
                </a:solidFill>
                <a:effectLst/>
                <a:latin typeface="Palatino" pitchFamily="2" charset="77"/>
              </a:rPr>
              <a:t>This technique with mini-dimensions is useful when the rapidly changing attributes in the customer dimension are numeric values such as credit scores, account loyalty levels and income levels. Under these conditions, you define segmentation bands that group a range of values together. This reduces the amount and frequency of changes in the segmentation bands. </a:t>
            </a:r>
            <a:r>
              <a:rPr lang="en-GB" sz="1500" b="1" dirty="0">
                <a:solidFill>
                  <a:srgbClr val="D1002B"/>
                </a:solidFill>
                <a:effectLst/>
                <a:latin typeface="NotoSerif"/>
              </a:rPr>
              <a:t>Figure 10.24 </a:t>
            </a:r>
            <a:r>
              <a:rPr lang="en-GB" sz="1500" dirty="0">
                <a:solidFill>
                  <a:srgbClr val="3A3A47"/>
                </a:solidFill>
                <a:effectLst/>
                <a:latin typeface="Palatino" pitchFamily="2" charset="77"/>
              </a:rPr>
              <a:t>depicts our customer mini-dimension example that has been altered to store banded values, such as age, account loyalty, credit score, and income rather than the underlying numeric values. This is a way to avoid frequent changes because, for example, you have an income range instead of specific income numbers. You only have to update the record if the person goes above or below the threshold for that band. The primary risk with this approach is that once you lose the detail you are forced to stay with this segmentation even if business conditions or analytical needs change. There is a discussion of value-band dimensions later in this chapter. </a:t>
            </a:r>
            <a:endParaRPr lang="en-GB" sz="1500" dirty="0">
              <a:effectLst/>
            </a:endParaRPr>
          </a:p>
        </p:txBody>
      </p:sp>
    </p:spTree>
    <p:extLst>
      <p:ext uri="{BB962C8B-B14F-4D97-AF65-F5344CB8AC3E}">
        <p14:creationId xmlns:p14="http://schemas.microsoft.com/office/powerpoint/2010/main" val="386675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4" y="336554"/>
            <a:ext cx="10613570" cy="1464870"/>
          </a:xfrm>
        </p:spPr>
        <p:txBody>
          <a:bodyPr>
            <a:normAutofit/>
          </a:bodyPr>
          <a:lstStyle/>
          <a:p>
            <a:r>
              <a:rPr lang="en-US" sz="3200" dirty="0"/>
              <a:t>Mini-Dimensions Need Outrigger </a:t>
            </a:r>
          </a:p>
        </p:txBody>
      </p:sp>
      <p:sp>
        <p:nvSpPr>
          <p:cNvPr id="6" name="Slide Number Placeholder 5">
            <a:extLst>
              <a:ext uri="{FF2B5EF4-FFF2-40B4-BE49-F238E27FC236}">
                <a16:creationId xmlns:a16="http://schemas.microsoft.com/office/drawing/2014/main" id="{B58E4443-95D9-6716-3163-716D50FB5A34}"/>
              </a:ext>
            </a:extLst>
          </p:cNvPr>
          <p:cNvSpPr>
            <a:spLocks noGrp="1"/>
          </p:cNvSpPr>
          <p:nvPr>
            <p:ph type="sldNum" sz="quarter" idx="12"/>
          </p:nvPr>
        </p:nvSpPr>
        <p:spPr/>
        <p:txBody>
          <a:bodyPr/>
          <a:lstStyle/>
          <a:p>
            <a:fld id="{DD40C559-0D42-4D76-92B1-8C19F3BDA397}" type="slidenum">
              <a:rPr lang="en-US" smtClean="0"/>
              <a:t>31</a:t>
            </a:fld>
            <a:endParaRPr lang="en-US"/>
          </a:p>
        </p:txBody>
      </p:sp>
      <p:sp>
        <p:nvSpPr>
          <p:cNvPr id="11" name="TextBox 10">
            <a:extLst>
              <a:ext uri="{FF2B5EF4-FFF2-40B4-BE49-F238E27FC236}">
                <a16:creationId xmlns:a16="http://schemas.microsoft.com/office/drawing/2014/main" id="{4B12171C-5259-3884-8333-EDF60D994DA2}"/>
              </a:ext>
            </a:extLst>
          </p:cNvPr>
          <p:cNvSpPr txBox="1"/>
          <p:nvPr/>
        </p:nvSpPr>
        <p:spPr>
          <a:xfrm>
            <a:off x="3135086" y="4294414"/>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3ABAF518-1E59-7A35-909C-6D4BA8C70F1E}"/>
              </a:ext>
            </a:extLst>
          </p:cNvPr>
          <p:cNvSpPr txBox="1"/>
          <p:nvPr/>
        </p:nvSpPr>
        <p:spPr>
          <a:xfrm>
            <a:off x="682015" y="1801424"/>
            <a:ext cx="9364915" cy="3131627"/>
          </a:xfrm>
          <a:prstGeom prst="rect">
            <a:avLst/>
          </a:prstGeom>
          <a:noFill/>
        </p:spPr>
        <p:txBody>
          <a:bodyPr wrap="square" rtlCol="0">
            <a:spAutoFit/>
          </a:bodyPr>
          <a:lstStyle/>
          <a:p>
            <a:pPr indent="276225" algn="justLow"/>
            <a:r>
              <a:rPr lang="en-GB" sz="1500" dirty="0">
                <a:solidFill>
                  <a:srgbClr val="3A3A47"/>
                </a:solidFill>
                <a:effectLst/>
                <a:latin typeface="Palatino" pitchFamily="2" charset="77"/>
              </a:rPr>
              <a:t>The classic design for SCD type 4 with a mini-dimension has the fact table storing the foreign keys to the primary and mini-dimensions, but no relationship between the dimensions themselves. </a:t>
            </a:r>
          </a:p>
          <a:p>
            <a:pPr indent="276225" algn="justLow"/>
            <a:endParaRPr lang="en-GB" sz="1500" dirty="0">
              <a:solidFill>
                <a:srgbClr val="3A3A47"/>
              </a:solidFill>
              <a:latin typeface="Palatino" pitchFamily="2" charset="77"/>
            </a:endParaRPr>
          </a:p>
          <a:p>
            <a:pPr indent="276225" algn="justLow"/>
            <a:r>
              <a:rPr lang="en-GB" sz="1500" dirty="0">
                <a:solidFill>
                  <a:srgbClr val="3A3A47"/>
                </a:solidFill>
                <a:latin typeface="Palatino" pitchFamily="2" charset="77"/>
              </a:rPr>
              <a:t>With the classic design, your only way to relate the primary and mini-dimensions is through a fact table as an intermediary, which has the following drawbacks: </a:t>
            </a:r>
          </a:p>
          <a:p>
            <a:endParaRPr lang="en-GB" sz="1500" dirty="0">
              <a:effectLst/>
            </a:endParaRPr>
          </a:p>
          <a:p>
            <a:pPr marL="285750" indent="-285750">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Slow query performance both in updating dimensions and BI queries.</a:t>
            </a:r>
            <a:endParaRPr lang="en-GB" sz="1500" dirty="0">
              <a:solidFill>
                <a:srgbClr val="3A3A47"/>
              </a:solidFill>
              <a:latin typeface="Palatino" pitchFamily="2" charset="77"/>
            </a:endParaRPr>
          </a:p>
          <a:p>
            <a:pPr marL="285750" indent="-285750">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Redundant combinations are returned in join queries based on how many times the dimension tables are referenced in the fact table.</a:t>
            </a:r>
            <a:endParaRPr lang="en-GB" sz="1500" dirty="0">
              <a:solidFill>
                <a:srgbClr val="3A3A47"/>
              </a:solidFill>
              <a:latin typeface="Palatino" pitchFamily="2" charset="77"/>
            </a:endParaRPr>
          </a:p>
          <a:p>
            <a:pPr marL="285750" indent="-285750">
              <a:spcBef>
                <a:spcPts val="300"/>
              </a:spcBef>
              <a:spcAft>
                <a:spcPts val="400"/>
              </a:spcAft>
              <a:buFont typeface="Arial" panose="020B0604020202020204" pitchFamily="34" charset="0"/>
              <a:buChar char="•"/>
            </a:pPr>
            <a:r>
              <a:rPr lang="en-GB" sz="1500" dirty="0">
                <a:solidFill>
                  <a:srgbClr val="3A3A47"/>
                </a:solidFill>
                <a:effectLst/>
                <a:latin typeface="Palatino" pitchFamily="2" charset="77"/>
              </a:rPr>
              <a:t>Gaps will exist where a primary dimension will not be able to connect with its associated mini-dimension because neither is referenced in a fact table.</a:t>
            </a:r>
            <a:endParaRPr lang="en-GB" sz="1500" dirty="0">
              <a:effectLst/>
            </a:endParaRPr>
          </a:p>
          <a:p>
            <a:pPr indent="276225" algn="justLow"/>
            <a:endParaRPr lang="en-GB" sz="1500" dirty="0">
              <a:effectLst/>
            </a:endParaRPr>
          </a:p>
        </p:txBody>
      </p:sp>
    </p:spTree>
    <p:extLst>
      <p:ext uri="{BB962C8B-B14F-4D97-AF65-F5344CB8AC3E}">
        <p14:creationId xmlns:p14="http://schemas.microsoft.com/office/powerpoint/2010/main" val="662330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61" y="0"/>
            <a:ext cx="9305211" cy="1464870"/>
          </a:xfrm>
        </p:spPr>
        <p:txBody>
          <a:bodyPr>
            <a:normAutofit/>
          </a:bodyPr>
          <a:lstStyle/>
          <a:p>
            <a:r>
              <a:rPr lang="en-US" sz="4400" dirty="0"/>
              <a:t>Mini-dimension as outrigger</a:t>
            </a:r>
          </a:p>
        </p:txBody>
      </p:sp>
      <p:grpSp>
        <p:nvGrpSpPr>
          <p:cNvPr id="5" name="Group 4"/>
          <p:cNvGrpSpPr>
            <a:grpSpLocks noGrp="1" noUngrp="1" noChangeAspect="1"/>
          </p:cNvGrpSpPr>
          <p:nvPr/>
        </p:nvGrpSpPr>
        <p:grpSpPr>
          <a:xfrm>
            <a:off x="906038" y="2754117"/>
            <a:ext cx="8470855" cy="3849405"/>
            <a:chOff x="1122363" y="1919288"/>
            <a:chExt cx="9945687" cy="4519612"/>
          </a:xfrm>
        </p:grpSpPr>
        <p:pic>
          <p:nvPicPr>
            <p:cNvPr id="3" name="Picture 2" descr="f10-2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122363" y="1919288"/>
              <a:ext cx="9945687" cy="4138612"/>
            </a:xfrm>
            <a:prstGeom prst="rect">
              <a:avLst/>
            </a:prstGeom>
            <a:noFill/>
            <a:ln>
              <a:noFill/>
            </a:ln>
          </p:spPr>
        </p:pic>
        <p:sp>
          <p:nvSpPr>
            <p:cNvPr id="4" name="Rectangle 3"/>
            <p:cNvSpPr/>
            <p:nvPr/>
          </p:nvSpPr>
          <p:spPr>
            <a:xfrm>
              <a:off x="1122363" y="6096000"/>
              <a:ext cx="9945687" cy="342900"/>
            </a:xfrm>
            <a:prstGeom prst="rect">
              <a:avLst/>
            </a:prstGeom>
            <a:noFill/>
            <a:ln>
              <a:noFill/>
            </a:ln>
          </p:spPr>
          <p:txBody>
            <a:bodyPr anchor="ctr">
              <a:normAutofit fontScale="77500" lnSpcReduction="20000"/>
            </a:bodyPr>
            <a:lstStyle/>
            <a:p>
              <a:pPr algn="ctr"/>
              <a:r>
                <a:rPr lang="en-US" sz="2124" dirty="0"/>
                <a:t>f10-25</a:t>
              </a:r>
            </a:p>
          </p:txBody>
        </p:sp>
      </p:grpSp>
      <p:sp>
        <p:nvSpPr>
          <p:cNvPr id="6" name="Slide Number Placeholder 5">
            <a:extLst>
              <a:ext uri="{FF2B5EF4-FFF2-40B4-BE49-F238E27FC236}">
                <a16:creationId xmlns:a16="http://schemas.microsoft.com/office/drawing/2014/main" id="{2818190C-84D1-34C4-F09C-5EDF7EA2E14E}"/>
              </a:ext>
            </a:extLst>
          </p:cNvPr>
          <p:cNvSpPr>
            <a:spLocks noGrp="1"/>
          </p:cNvSpPr>
          <p:nvPr>
            <p:ph type="sldNum" sz="quarter" idx="12"/>
          </p:nvPr>
        </p:nvSpPr>
        <p:spPr/>
        <p:txBody>
          <a:bodyPr/>
          <a:lstStyle/>
          <a:p>
            <a:fld id="{DD40C559-0D42-4D76-92B1-8C19F3BDA397}" type="slidenum">
              <a:rPr lang="en-US" smtClean="0"/>
              <a:t>32</a:t>
            </a:fld>
            <a:endParaRPr lang="en-US"/>
          </a:p>
        </p:txBody>
      </p:sp>
      <p:sp>
        <p:nvSpPr>
          <p:cNvPr id="8" name="TextBox 7">
            <a:extLst>
              <a:ext uri="{FF2B5EF4-FFF2-40B4-BE49-F238E27FC236}">
                <a16:creationId xmlns:a16="http://schemas.microsoft.com/office/drawing/2014/main" id="{D9A1AB78-1350-654F-8F2C-F8D7989A967D}"/>
              </a:ext>
            </a:extLst>
          </p:cNvPr>
          <p:cNvSpPr txBox="1"/>
          <p:nvPr/>
        </p:nvSpPr>
        <p:spPr>
          <a:xfrm>
            <a:off x="502646" y="1456119"/>
            <a:ext cx="9797143" cy="877163"/>
          </a:xfrm>
          <a:prstGeom prst="rect">
            <a:avLst/>
          </a:prstGeom>
          <a:noFill/>
        </p:spPr>
        <p:txBody>
          <a:bodyPr wrap="square">
            <a:spAutoFit/>
          </a:bodyPr>
          <a:lstStyle/>
          <a:p>
            <a:pPr indent="276225"/>
            <a:r>
              <a:rPr lang="en-GB" sz="1700" dirty="0">
                <a:solidFill>
                  <a:srgbClr val="3A3A47"/>
                </a:solidFill>
                <a:effectLst/>
                <a:latin typeface="Palatino" pitchFamily="2" charset="77"/>
              </a:rPr>
              <a:t>The best practice is to place a foreign key to the mini-dimension in the primary dimension as depicted in </a:t>
            </a:r>
            <a:r>
              <a:rPr lang="en-GB" sz="1700" b="1" dirty="0">
                <a:solidFill>
                  <a:srgbClr val="D1002B"/>
                </a:solidFill>
                <a:effectLst/>
                <a:latin typeface="NotoSerif"/>
              </a:rPr>
              <a:t>Figure 10.25 </a:t>
            </a:r>
            <a:r>
              <a:rPr lang="en-GB" sz="1700" dirty="0">
                <a:solidFill>
                  <a:srgbClr val="3A3A47"/>
                </a:solidFill>
                <a:effectLst/>
                <a:latin typeface="Palatino" pitchFamily="2" charset="77"/>
              </a:rPr>
              <a:t>where </a:t>
            </a:r>
            <a:r>
              <a:rPr lang="en-GB" sz="1700" i="1" dirty="0" err="1">
                <a:solidFill>
                  <a:srgbClr val="3A3A47"/>
                </a:solidFill>
                <a:effectLst/>
                <a:latin typeface="Palatino" pitchFamily="2" charset="77"/>
              </a:rPr>
              <a:t>CustomerProfileKey</a:t>
            </a:r>
            <a:r>
              <a:rPr lang="en-GB" sz="1700" i="1" dirty="0">
                <a:solidFill>
                  <a:srgbClr val="3A3A47"/>
                </a:solidFill>
                <a:effectLst/>
                <a:latin typeface="Palatino" pitchFamily="2" charset="77"/>
              </a:rPr>
              <a:t> </a:t>
            </a:r>
            <a:r>
              <a:rPr lang="en-GB" sz="1700" dirty="0">
                <a:solidFill>
                  <a:srgbClr val="3A3A47"/>
                </a:solidFill>
                <a:effectLst/>
                <a:latin typeface="Palatino" pitchFamily="2" charset="77"/>
              </a:rPr>
              <a:t>links the customer dimension to the customer profile mini-dimension. </a:t>
            </a:r>
            <a:endParaRPr lang="en-GB" sz="1700" dirty="0">
              <a:effectLst/>
            </a:endParaRPr>
          </a:p>
        </p:txBody>
      </p:sp>
    </p:spTree>
    <p:extLst>
      <p:ext uri="{BB962C8B-B14F-4D97-AF65-F5344CB8AC3E}">
        <p14:creationId xmlns:p14="http://schemas.microsoft.com/office/powerpoint/2010/main" val="4097008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84" y="-29654"/>
            <a:ext cx="10280066" cy="1464870"/>
          </a:xfrm>
        </p:spPr>
        <p:txBody>
          <a:bodyPr>
            <a:normAutofit/>
          </a:bodyPr>
          <a:lstStyle/>
          <a:p>
            <a:r>
              <a:rPr lang="en-US" sz="3600" dirty="0"/>
              <a:t>Customer example type 5 with second mini-dimension</a:t>
            </a:r>
          </a:p>
        </p:txBody>
      </p:sp>
      <p:grpSp>
        <p:nvGrpSpPr>
          <p:cNvPr id="5" name="Group 4"/>
          <p:cNvGrpSpPr>
            <a:grpSpLocks noGrp="1" noUngrp="1" noChangeAspect="1"/>
          </p:cNvGrpSpPr>
          <p:nvPr/>
        </p:nvGrpSpPr>
        <p:grpSpPr>
          <a:xfrm>
            <a:off x="3554380" y="1343103"/>
            <a:ext cx="7012515" cy="3147010"/>
            <a:chOff x="1060450" y="1919288"/>
            <a:chExt cx="10071100" cy="4519612"/>
          </a:xfrm>
        </p:grpSpPr>
        <p:pic>
          <p:nvPicPr>
            <p:cNvPr id="3" name="Picture 2" descr="f10-2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060450" y="1919288"/>
              <a:ext cx="10071100" cy="4138612"/>
            </a:xfrm>
            <a:prstGeom prst="rect">
              <a:avLst/>
            </a:prstGeom>
            <a:noFill/>
            <a:ln>
              <a:noFill/>
            </a:ln>
          </p:spPr>
        </p:pic>
        <p:sp>
          <p:nvSpPr>
            <p:cNvPr id="4" name="Rectangle 3"/>
            <p:cNvSpPr/>
            <p:nvPr/>
          </p:nvSpPr>
          <p:spPr>
            <a:xfrm>
              <a:off x="1060450" y="6096000"/>
              <a:ext cx="10071100" cy="342900"/>
            </a:xfrm>
            <a:prstGeom prst="rect">
              <a:avLst/>
            </a:prstGeom>
            <a:noFill/>
            <a:ln>
              <a:noFill/>
            </a:ln>
          </p:spPr>
          <p:txBody>
            <a:bodyPr anchor="ctr">
              <a:normAutofit fontScale="47500" lnSpcReduction="20000"/>
            </a:bodyPr>
            <a:lstStyle/>
            <a:p>
              <a:pPr algn="ctr"/>
              <a:r>
                <a:rPr lang="en-US" sz="2124" dirty="0"/>
                <a:t>f10-26</a:t>
              </a:r>
            </a:p>
          </p:txBody>
        </p:sp>
      </p:grpSp>
      <p:sp>
        <p:nvSpPr>
          <p:cNvPr id="6" name="Slide Number Placeholder 5">
            <a:extLst>
              <a:ext uri="{FF2B5EF4-FFF2-40B4-BE49-F238E27FC236}">
                <a16:creationId xmlns:a16="http://schemas.microsoft.com/office/drawing/2014/main" id="{38C8DE00-AFC8-08BC-79BC-EC8D910B94FE}"/>
              </a:ext>
            </a:extLst>
          </p:cNvPr>
          <p:cNvSpPr>
            <a:spLocks noGrp="1"/>
          </p:cNvSpPr>
          <p:nvPr>
            <p:ph type="sldNum" sz="quarter" idx="12"/>
          </p:nvPr>
        </p:nvSpPr>
        <p:spPr/>
        <p:txBody>
          <a:bodyPr/>
          <a:lstStyle/>
          <a:p>
            <a:fld id="{DD40C559-0D42-4D76-92B1-8C19F3BDA397}" type="slidenum">
              <a:rPr lang="en-US" smtClean="0"/>
              <a:t>33</a:t>
            </a:fld>
            <a:endParaRPr lang="en-US"/>
          </a:p>
        </p:txBody>
      </p:sp>
      <p:sp>
        <p:nvSpPr>
          <p:cNvPr id="8" name="TextBox 7">
            <a:extLst>
              <a:ext uri="{FF2B5EF4-FFF2-40B4-BE49-F238E27FC236}">
                <a16:creationId xmlns:a16="http://schemas.microsoft.com/office/drawing/2014/main" id="{FEB2DF97-5A52-C553-567B-FE45D0222806}"/>
              </a:ext>
            </a:extLst>
          </p:cNvPr>
          <p:cNvSpPr txBox="1"/>
          <p:nvPr/>
        </p:nvSpPr>
        <p:spPr>
          <a:xfrm>
            <a:off x="508584" y="4938299"/>
            <a:ext cx="9809123" cy="1749197"/>
          </a:xfrm>
          <a:prstGeom prst="rect">
            <a:avLst/>
          </a:prstGeom>
          <a:noFill/>
        </p:spPr>
        <p:txBody>
          <a:bodyPr wrap="square">
            <a:spAutoFit/>
          </a:bodyPr>
          <a:lstStyle/>
          <a:p>
            <a:pPr>
              <a:spcBef>
                <a:spcPts val="700"/>
              </a:spcBef>
              <a:spcAft>
                <a:spcPts val="300"/>
              </a:spcAft>
            </a:pPr>
            <a:r>
              <a:rPr lang="en-GB" sz="1300" dirty="0">
                <a:solidFill>
                  <a:srgbClr val="3A3A47"/>
                </a:solidFill>
                <a:effectLst/>
                <a:latin typeface="Palatino" pitchFamily="2" charset="77"/>
              </a:rPr>
              <a:t>There are several approaches to implementing type 5:</a:t>
            </a:r>
          </a:p>
          <a:p>
            <a:pPr>
              <a:spcBef>
                <a:spcPts val="700"/>
              </a:spcBef>
              <a:spcAft>
                <a:spcPts val="300"/>
              </a:spcAft>
            </a:pPr>
            <a:r>
              <a:rPr lang="en-GB" sz="1300" dirty="0">
                <a:solidFill>
                  <a:srgbClr val="3A3A47"/>
                </a:solidFill>
                <a:effectLst/>
                <a:latin typeface="Palatino" pitchFamily="2" charset="77"/>
              </a:rPr>
              <a:t>• Create a separate mini-dimension that contains the current values of the rapidly changing attributes as </a:t>
            </a:r>
            <a:r>
              <a:rPr lang="en-GB" sz="1300" dirty="0"/>
              <a:t> </a:t>
            </a:r>
            <a:r>
              <a:rPr lang="en-GB" sz="1300" dirty="0">
                <a:solidFill>
                  <a:srgbClr val="3A3A47"/>
                </a:solidFill>
                <a:effectLst/>
                <a:latin typeface="Palatino" pitchFamily="2" charset="77"/>
              </a:rPr>
              <a:t>depicted in </a:t>
            </a:r>
            <a:r>
              <a:rPr lang="en-GB" sz="1300" b="1" dirty="0">
                <a:solidFill>
                  <a:srgbClr val="D1002B"/>
                </a:solidFill>
                <a:effectLst/>
                <a:latin typeface="NotoSerif"/>
              </a:rPr>
              <a:t>Figure 10.26</a:t>
            </a:r>
            <a:r>
              <a:rPr lang="en-GB" sz="1300" dirty="0">
                <a:solidFill>
                  <a:srgbClr val="3A3A47"/>
                </a:solidFill>
                <a:effectLst/>
                <a:latin typeface="Palatino" pitchFamily="2" charset="77"/>
              </a:rPr>
              <a:t>. The primary dimension, </a:t>
            </a:r>
            <a:r>
              <a:rPr lang="en-GB" sz="1300" i="1" dirty="0">
                <a:solidFill>
                  <a:srgbClr val="3A3A47"/>
                </a:solidFill>
                <a:effectLst/>
                <a:latin typeface="Palatino" pitchFamily="2" charset="77"/>
              </a:rPr>
              <a:t>Customer Dimension</a:t>
            </a:r>
            <a:r>
              <a:rPr lang="en-GB" sz="1300" dirty="0">
                <a:solidFill>
                  <a:srgbClr val="3A3A47"/>
                </a:solidFill>
                <a:effectLst/>
                <a:latin typeface="Palatino" pitchFamily="2" charset="77"/>
              </a:rPr>
              <a:t>, contains the foreign key, </a:t>
            </a:r>
            <a:r>
              <a:rPr lang="en-GB" sz="1300" i="1" dirty="0" err="1">
                <a:solidFill>
                  <a:srgbClr val="3A3A47"/>
                </a:solidFill>
                <a:effectLst/>
                <a:latin typeface="Palatino" pitchFamily="2" charset="77"/>
              </a:rPr>
              <a:t>CustomerCurrentProfileKey</a:t>
            </a:r>
            <a:r>
              <a:rPr lang="en-GB" sz="1300" dirty="0">
                <a:solidFill>
                  <a:srgbClr val="3A3A47"/>
                </a:solidFill>
                <a:effectLst/>
                <a:latin typeface="Palatino" pitchFamily="2" charset="77"/>
              </a:rPr>
              <a:t>, to the second mini dimension, </a:t>
            </a:r>
            <a:r>
              <a:rPr lang="en-GB" sz="1300" i="1" dirty="0">
                <a:solidFill>
                  <a:srgbClr val="3A3A47"/>
                </a:solidFill>
                <a:effectLst/>
                <a:latin typeface="Palatino" pitchFamily="2" charset="77"/>
              </a:rPr>
              <a:t>Customer Current Profile Mini-Dimension.</a:t>
            </a:r>
            <a:endParaRPr lang="en-GB" sz="1300" i="1" dirty="0">
              <a:solidFill>
                <a:srgbClr val="3A3A47"/>
              </a:solidFill>
              <a:latin typeface="Palatino" pitchFamily="2" charset="77"/>
            </a:endParaRPr>
          </a:p>
          <a:p>
            <a:pPr>
              <a:spcBef>
                <a:spcPts val="700"/>
              </a:spcBef>
              <a:spcAft>
                <a:spcPts val="300"/>
              </a:spcAft>
            </a:pPr>
            <a:r>
              <a:rPr lang="en-GB" sz="1300" dirty="0">
                <a:solidFill>
                  <a:srgbClr val="3A3A47"/>
                </a:solidFill>
                <a:effectLst/>
                <a:latin typeface="Palatino" pitchFamily="2" charset="77"/>
              </a:rPr>
              <a:t>• The second mini-dimension, </a:t>
            </a:r>
            <a:r>
              <a:rPr lang="en-GB" sz="1300" i="1" dirty="0">
                <a:solidFill>
                  <a:srgbClr val="3A3A47"/>
                </a:solidFill>
                <a:effectLst/>
                <a:latin typeface="Palatino" pitchFamily="2" charset="77"/>
              </a:rPr>
              <a:t>Customer Current Profile Mini-Dimension </a:t>
            </a:r>
            <a:r>
              <a:rPr lang="en-GB" sz="1300" dirty="0">
                <a:solidFill>
                  <a:srgbClr val="3A3A47"/>
                </a:solidFill>
                <a:effectLst/>
                <a:latin typeface="Palatino" pitchFamily="2" charset="77"/>
              </a:rPr>
              <a:t>in our example, is actually a view created from the first mini-dimension, </a:t>
            </a:r>
            <a:r>
              <a:rPr lang="en-GB" sz="1300" i="1" dirty="0">
                <a:solidFill>
                  <a:srgbClr val="3A3A47"/>
                </a:solidFill>
                <a:effectLst/>
                <a:latin typeface="Palatino" pitchFamily="2" charset="77"/>
              </a:rPr>
              <a:t>Customer Profile Mini-Dimension </a:t>
            </a:r>
            <a:r>
              <a:rPr lang="en-GB" sz="1300" dirty="0">
                <a:solidFill>
                  <a:srgbClr val="3A3A47"/>
                </a:solidFill>
                <a:effectLst/>
                <a:latin typeface="Palatino" pitchFamily="2" charset="77"/>
              </a:rPr>
              <a:t>using a </a:t>
            </a:r>
            <a:r>
              <a:rPr lang="en-GB" sz="1300" i="1" dirty="0" err="1">
                <a:solidFill>
                  <a:srgbClr val="3A3A47"/>
                </a:solidFill>
                <a:effectLst/>
                <a:latin typeface="Palatino" pitchFamily="2" charset="77"/>
              </a:rPr>
              <a:t>Current_Indicator</a:t>
            </a:r>
            <a:r>
              <a:rPr lang="en-GB" sz="1300" i="1" dirty="0">
                <a:solidFill>
                  <a:srgbClr val="3A3A47"/>
                </a:solidFill>
                <a:effectLst/>
                <a:latin typeface="Palatino" pitchFamily="2" charset="77"/>
              </a:rPr>
              <a:t> </a:t>
            </a:r>
            <a:r>
              <a:rPr lang="en-GB" sz="1300" dirty="0">
                <a:solidFill>
                  <a:srgbClr val="3A3A47"/>
                </a:solidFill>
                <a:effectLst/>
                <a:latin typeface="Palatino" pitchFamily="2" charset="77"/>
              </a:rPr>
              <a:t>attribute that is present in type 2 dimensions (which both the primary and first mini-dimensions are.) </a:t>
            </a:r>
            <a:endParaRPr lang="en-GB" sz="1300" dirty="0">
              <a:effectLst/>
            </a:endParaRPr>
          </a:p>
        </p:txBody>
      </p:sp>
      <p:sp>
        <p:nvSpPr>
          <p:cNvPr id="9" name="TextBox 8">
            <a:extLst>
              <a:ext uri="{FF2B5EF4-FFF2-40B4-BE49-F238E27FC236}">
                <a16:creationId xmlns:a16="http://schemas.microsoft.com/office/drawing/2014/main" id="{0C70E378-7AC5-294C-A82E-B4D5C5D83A81}"/>
              </a:ext>
            </a:extLst>
          </p:cNvPr>
          <p:cNvSpPr txBox="1"/>
          <p:nvPr/>
        </p:nvSpPr>
        <p:spPr>
          <a:xfrm>
            <a:off x="310463" y="1408200"/>
            <a:ext cx="2596508" cy="2926442"/>
          </a:xfrm>
          <a:prstGeom prst="rect">
            <a:avLst/>
          </a:prstGeom>
          <a:noFill/>
        </p:spPr>
        <p:txBody>
          <a:bodyPr wrap="square">
            <a:spAutoFit/>
          </a:bodyPr>
          <a:lstStyle/>
          <a:p>
            <a:r>
              <a:rPr lang="en-US" sz="1400" b="1" dirty="0">
                <a:solidFill>
                  <a:schemeClr val="accent6">
                    <a:lumMod val="50000"/>
                  </a:schemeClr>
                </a:solidFill>
              </a:rPr>
              <a:t>SCD type 5: Combine types 4+1</a:t>
            </a:r>
            <a:endParaRPr lang="en-GB" sz="1300" dirty="0">
              <a:solidFill>
                <a:schemeClr val="accent6">
                  <a:lumMod val="50000"/>
                </a:schemeClr>
              </a:solidFill>
              <a:latin typeface="Palatino" pitchFamily="2" charset="77"/>
            </a:endParaRPr>
          </a:p>
          <a:p>
            <a:pPr marL="285750" indent="-285750">
              <a:spcBef>
                <a:spcPts val="700"/>
              </a:spcBef>
              <a:spcAft>
                <a:spcPts val="300"/>
              </a:spcAft>
              <a:buFont typeface="Arial" panose="020B0604020202020204" pitchFamily="34" charset="0"/>
              <a:buChar char="•"/>
            </a:pPr>
            <a:r>
              <a:rPr lang="en-GB" sz="1300" dirty="0">
                <a:solidFill>
                  <a:schemeClr val="accent6">
                    <a:lumMod val="50000"/>
                  </a:schemeClr>
                </a:solidFill>
                <a:latin typeface="Palatino" pitchFamily="2" charset="77"/>
              </a:rPr>
              <a:t>The SCD type 5 technique builds upon the type 4 technique by splitting the dimension into a primary dimension with the slowly changing attributes and a mini-dimension with the rapidly changing attributes. </a:t>
            </a:r>
          </a:p>
          <a:p>
            <a:pPr marL="285750" indent="-285750">
              <a:spcBef>
                <a:spcPts val="700"/>
              </a:spcBef>
              <a:spcAft>
                <a:spcPts val="300"/>
              </a:spcAft>
              <a:buFont typeface="Arial" panose="020B0604020202020204" pitchFamily="34" charset="0"/>
              <a:buChar char="•"/>
            </a:pPr>
            <a:r>
              <a:rPr lang="en-GB" sz="1300" dirty="0">
                <a:solidFill>
                  <a:schemeClr val="accent6">
                    <a:lumMod val="50000"/>
                  </a:schemeClr>
                </a:solidFill>
                <a:latin typeface="Palatino" pitchFamily="2" charset="77"/>
              </a:rPr>
              <a:t>It then grafts the type 1 technique of storing a current copy of the mini-dimension attributes. </a:t>
            </a:r>
          </a:p>
        </p:txBody>
      </p:sp>
    </p:spTree>
    <p:extLst>
      <p:ext uri="{BB962C8B-B14F-4D97-AF65-F5344CB8AC3E}">
        <p14:creationId xmlns:p14="http://schemas.microsoft.com/office/powerpoint/2010/main" val="4102755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2" y="0"/>
            <a:ext cx="9834660" cy="1464870"/>
          </a:xfrm>
        </p:spPr>
        <p:txBody>
          <a:bodyPr>
            <a:normAutofit/>
          </a:bodyPr>
          <a:lstStyle/>
          <a:p>
            <a:r>
              <a:rPr lang="en-US" sz="3200" dirty="0"/>
              <a:t>Customer dimension example with hybrid mini-dimensions</a:t>
            </a:r>
          </a:p>
        </p:txBody>
      </p:sp>
      <p:grpSp>
        <p:nvGrpSpPr>
          <p:cNvPr id="5" name="Group 4"/>
          <p:cNvGrpSpPr>
            <a:grpSpLocks noGrp="1" noUngrp="1" noChangeAspect="1"/>
          </p:cNvGrpSpPr>
          <p:nvPr/>
        </p:nvGrpSpPr>
        <p:grpSpPr>
          <a:xfrm>
            <a:off x="1606110" y="1032839"/>
            <a:ext cx="5811542" cy="3999386"/>
            <a:chOff x="2811463" y="1919288"/>
            <a:chExt cx="6567487" cy="4519612"/>
          </a:xfrm>
        </p:grpSpPr>
        <p:pic>
          <p:nvPicPr>
            <p:cNvPr id="3" name="Picture 2" descr="f10-2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811463" y="1919288"/>
              <a:ext cx="6567487" cy="4138612"/>
            </a:xfrm>
            <a:prstGeom prst="rect">
              <a:avLst/>
            </a:prstGeom>
            <a:noFill/>
            <a:ln>
              <a:noFill/>
            </a:ln>
          </p:spPr>
        </p:pic>
        <p:sp>
          <p:nvSpPr>
            <p:cNvPr id="4" name="Rectangle 3"/>
            <p:cNvSpPr/>
            <p:nvPr/>
          </p:nvSpPr>
          <p:spPr>
            <a:xfrm>
              <a:off x="2811463" y="6096000"/>
              <a:ext cx="6567487" cy="342900"/>
            </a:xfrm>
            <a:prstGeom prst="rect">
              <a:avLst/>
            </a:prstGeom>
            <a:noFill/>
            <a:ln>
              <a:noFill/>
            </a:ln>
          </p:spPr>
          <p:txBody>
            <a:bodyPr anchor="ctr">
              <a:normAutofit fontScale="77500" lnSpcReduction="20000"/>
            </a:bodyPr>
            <a:lstStyle/>
            <a:p>
              <a:pPr algn="ctr"/>
              <a:r>
                <a:rPr lang="en-US" sz="2124" dirty="0"/>
                <a:t>f10-27</a:t>
              </a:r>
            </a:p>
          </p:txBody>
        </p:sp>
      </p:grpSp>
      <p:sp>
        <p:nvSpPr>
          <p:cNvPr id="6" name="Slide Number Placeholder 5">
            <a:extLst>
              <a:ext uri="{FF2B5EF4-FFF2-40B4-BE49-F238E27FC236}">
                <a16:creationId xmlns:a16="http://schemas.microsoft.com/office/drawing/2014/main" id="{D1154CF3-AD61-36E4-C57A-658088635BBB}"/>
              </a:ext>
            </a:extLst>
          </p:cNvPr>
          <p:cNvSpPr>
            <a:spLocks noGrp="1"/>
          </p:cNvSpPr>
          <p:nvPr>
            <p:ph type="sldNum" sz="quarter" idx="12"/>
          </p:nvPr>
        </p:nvSpPr>
        <p:spPr/>
        <p:txBody>
          <a:bodyPr/>
          <a:lstStyle/>
          <a:p>
            <a:fld id="{DD40C559-0D42-4D76-92B1-8C19F3BDA397}" type="slidenum">
              <a:rPr lang="en-US" smtClean="0"/>
              <a:t>34</a:t>
            </a:fld>
            <a:endParaRPr lang="en-US"/>
          </a:p>
        </p:txBody>
      </p:sp>
      <p:sp>
        <p:nvSpPr>
          <p:cNvPr id="8" name="TextBox 7">
            <a:extLst>
              <a:ext uri="{FF2B5EF4-FFF2-40B4-BE49-F238E27FC236}">
                <a16:creationId xmlns:a16="http://schemas.microsoft.com/office/drawing/2014/main" id="{8F75541E-D12A-211E-E5C5-D6266D75D090}"/>
              </a:ext>
            </a:extLst>
          </p:cNvPr>
          <p:cNvSpPr txBox="1"/>
          <p:nvPr/>
        </p:nvSpPr>
        <p:spPr>
          <a:xfrm>
            <a:off x="762746" y="5160501"/>
            <a:ext cx="9263157" cy="1400383"/>
          </a:xfrm>
          <a:prstGeom prst="rect">
            <a:avLst/>
          </a:prstGeom>
          <a:noFill/>
        </p:spPr>
        <p:txBody>
          <a:bodyPr wrap="square">
            <a:spAutoFit/>
          </a:bodyPr>
          <a:lstStyle/>
          <a:p>
            <a:pPr algn="justLow"/>
            <a:r>
              <a:rPr lang="en-GB" sz="1700" dirty="0">
                <a:solidFill>
                  <a:srgbClr val="3A3A47"/>
                </a:solidFill>
                <a:effectLst/>
                <a:latin typeface="Palatino" pitchFamily="2" charset="77"/>
              </a:rPr>
              <a:t>• In the third approach, place the current values of each of the rapidly changing attributes in the primary dimension table. </a:t>
            </a:r>
            <a:r>
              <a:rPr lang="en-GB" sz="1700" b="1" dirty="0">
                <a:solidFill>
                  <a:srgbClr val="D1002B"/>
                </a:solidFill>
                <a:effectLst/>
                <a:latin typeface="NotoSerif"/>
              </a:rPr>
              <a:t>Figure 10.27 </a:t>
            </a:r>
            <a:r>
              <a:rPr lang="en-GB" sz="1700" dirty="0">
                <a:solidFill>
                  <a:srgbClr val="3A3A47"/>
                </a:solidFill>
                <a:effectLst/>
                <a:latin typeface="Palatino" pitchFamily="2" charset="77"/>
              </a:rPr>
              <a:t>depicts the customer dimension with each attribute in the mini-dimension (account status, account loyalty level, etc.) having corresponding attributes in the primary dimension with the current values (current account status, current account loyalty level, etc.). </a:t>
            </a:r>
            <a:endParaRPr lang="en-GB" sz="1700" dirty="0">
              <a:effectLst/>
            </a:endParaRPr>
          </a:p>
        </p:txBody>
      </p:sp>
    </p:spTree>
    <p:extLst>
      <p:ext uri="{BB962C8B-B14F-4D97-AF65-F5344CB8AC3E}">
        <p14:creationId xmlns:p14="http://schemas.microsoft.com/office/powerpoint/2010/main" val="531413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91" y="-15812"/>
            <a:ext cx="9305211" cy="1464870"/>
          </a:xfrm>
        </p:spPr>
        <p:txBody>
          <a:bodyPr>
            <a:normAutofit/>
          </a:bodyPr>
          <a:lstStyle/>
          <a:p>
            <a:r>
              <a:rPr lang="en-US" sz="3600" dirty="0"/>
              <a:t>Employee example SCD type 6 </a:t>
            </a:r>
            <a:r>
              <a:rPr lang="en-US" sz="2400" dirty="0"/>
              <a:t>(combine types 1+2+3 =6)</a:t>
            </a:r>
            <a:endParaRPr lang="en-US" sz="3600" dirty="0"/>
          </a:p>
        </p:txBody>
      </p:sp>
      <p:grpSp>
        <p:nvGrpSpPr>
          <p:cNvPr id="5" name="Group 4"/>
          <p:cNvGrpSpPr>
            <a:grpSpLocks noGrp="1" noUngrp="1" noChangeAspect="1"/>
          </p:cNvGrpSpPr>
          <p:nvPr/>
        </p:nvGrpSpPr>
        <p:grpSpPr>
          <a:xfrm>
            <a:off x="540957" y="1241788"/>
            <a:ext cx="9168828" cy="3469287"/>
            <a:chOff x="457200" y="2044700"/>
            <a:chExt cx="11277600" cy="4267200"/>
          </a:xfrm>
        </p:grpSpPr>
        <p:pic>
          <p:nvPicPr>
            <p:cNvPr id="3" name="Picture 2" descr="f10-28-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044700"/>
              <a:ext cx="11277600" cy="3886200"/>
            </a:xfrm>
            <a:prstGeom prst="rect">
              <a:avLst/>
            </a:prstGeom>
            <a:noFill/>
            <a:ln>
              <a:noFill/>
            </a:ln>
          </p:spPr>
        </p:pic>
        <p:sp>
          <p:nvSpPr>
            <p:cNvPr id="4" name="Rectangle 3"/>
            <p:cNvSpPr/>
            <p:nvPr/>
          </p:nvSpPr>
          <p:spPr>
            <a:xfrm>
              <a:off x="457200" y="5969000"/>
              <a:ext cx="11277600" cy="342900"/>
            </a:xfrm>
            <a:prstGeom prst="rect">
              <a:avLst/>
            </a:prstGeom>
            <a:noFill/>
            <a:ln>
              <a:noFill/>
            </a:ln>
          </p:spPr>
          <p:txBody>
            <a:bodyPr anchor="ctr">
              <a:normAutofit fontScale="62500" lnSpcReduction="20000"/>
            </a:bodyPr>
            <a:lstStyle/>
            <a:p>
              <a:pPr algn="ctr"/>
              <a:r>
                <a:rPr lang="en-US" sz="2124" dirty="0"/>
                <a:t>f10-28</a:t>
              </a:r>
            </a:p>
          </p:txBody>
        </p:sp>
      </p:grpSp>
      <p:sp>
        <p:nvSpPr>
          <p:cNvPr id="6" name="Slide Number Placeholder 5">
            <a:extLst>
              <a:ext uri="{FF2B5EF4-FFF2-40B4-BE49-F238E27FC236}">
                <a16:creationId xmlns:a16="http://schemas.microsoft.com/office/drawing/2014/main" id="{B55C2BDD-6539-3AFC-B871-704B48A82B6D}"/>
              </a:ext>
            </a:extLst>
          </p:cNvPr>
          <p:cNvSpPr>
            <a:spLocks noGrp="1"/>
          </p:cNvSpPr>
          <p:nvPr>
            <p:ph type="sldNum" sz="quarter" idx="12"/>
          </p:nvPr>
        </p:nvSpPr>
        <p:spPr/>
        <p:txBody>
          <a:bodyPr/>
          <a:lstStyle/>
          <a:p>
            <a:fld id="{DD40C559-0D42-4D76-92B1-8C19F3BDA397}" type="slidenum">
              <a:rPr lang="en-US" smtClean="0"/>
              <a:t>35</a:t>
            </a:fld>
            <a:endParaRPr lang="en-US"/>
          </a:p>
        </p:txBody>
      </p:sp>
      <p:sp>
        <p:nvSpPr>
          <p:cNvPr id="8" name="TextBox 7">
            <a:extLst>
              <a:ext uri="{FF2B5EF4-FFF2-40B4-BE49-F238E27FC236}">
                <a16:creationId xmlns:a16="http://schemas.microsoft.com/office/drawing/2014/main" id="{65441862-BFEF-85F3-FCC0-6FF47BBFB0A4}"/>
              </a:ext>
            </a:extLst>
          </p:cNvPr>
          <p:cNvSpPr txBox="1"/>
          <p:nvPr/>
        </p:nvSpPr>
        <p:spPr>
          <a:xfrm>
            <a:off x="540957" y="4854126"/>
            <a:ext cx="8392885" cy="2062103"/>
          </a:xfrm>
          <a:prstGeom prst="rect">
            <a:avLst/>
          </a:prstGeom>
          <a:noFill/>
        </p:spPr>
        <p:txBody>
          <a:bodyPr wrap="square">
            <a:spAutoFit/>
          </a:bodyPr>
          <a:lstStyle/>
          <a:p>
            <a:pPr indent="177800" algn="justLow"/>
            <a:r>
              <a:rPr lang="en-GB" sz="1600" b="1" dirty="0">
                <a:solidFill>
                  <a:srgbClr val="D1002B"/>
                </a:solidFill>
                <a:effectLst/>
                <a:latin typeface="NotoSerif"/>
              </a:rPr>
              <a:t>Figure 10.28 </a:t>
            </a:r>
            <a:r>
              <a:rPr lang="en-GB" sz="1600" dirty="0">
                <a:solidFill>
                  <a:srgbClr val="3A3A47"/>
                </a:solidFill>
                <a:effectLst/>
                <a:latin typeface="Palatino" pitchFamily="2" charset="77"/>
              </a:rPr>
              <a:t>depicts an employee dimension using the type 6 technique. The example shows three different states of the dimension’s rows for a specific employee: original row when the employee is hired, the first time the employee’s attributes are changed—he or she got married, received a promotion and salary increase, and the current state of his or her employee records listing all the changes in title, marital status and salary. As with the type 2 technique, the effective and ineffective dates of each row are recorded along with a current status indicator. The </a:t>
            </a:r>
            <a:r>
              <a:rPr lang="en-GB" sz="1600" i="1" dirty="0">
                <a:solidFill>
                  <a:srgbClr val="3A3A47"/>
                </a:solidFill>
                <a:effectLst/>
                <a:latin typeface="Palatino" pitchFamily="2" charset="77"/>
              </a:rPr>
              <a:t>Historical Title </a:t>
            </a:r>
            <a:r>
              <a:rPr lang="en-GB" sz="1600" dirty="0">
                <a:solidFill>
                  <a:srgbClr val="3A3A47"/>
                </a:solidFill>
                <a:effectLst/>
                <a:latin typeface="Palatino" pitchFamily="2" charset="77"/>
              </a:rPr>
              <a:t>column lists his or her title during the effective time period, whereas the </a:t>
            </a:r>
            <a:r>
              <a:rPr lang="en-GB" sz="1600" i="1" dirty="0">
                <a:solidFill>
                  <a:srgbClr val="3A3A47"/>
                </a:solidFill>
                <a:effectLst/>
                <a:latin typeface="Palatino" pitchFamily="2" charset="77"/>
              </a:rPr>
              <a:t>Current Title </a:t>
            </a:r>
            <a:r>
              <a:rPr lang="en-GB" sz="1600" dirty="0">
                <a:solidFill>
                  <a:srgbClr val="3A3A47"/>
                </a:solidFill>
                <a:effectLst/>
                <a:latin typeface="Palatino" pitchFamily="2" charset="77"/>
              </a:rPr>
              <a:t>is always updated to reflect the current title. </a:t>
            </a:r>
            <a:endParaRPr lang="en-GB" sz="1600" dirty="0">
              <a:effectLst/>
            </a:endParaRPr>
          </a:p>
        </p:txBody>
      </p:sp>
    </p:spTree>
    <p:extLst>
      <p:ext uri="{BB962C8B-B14F-4D97-AF65-F5344CB8AC3E}">
        <p14:creationId xmlns:p14="http://schemas.microsoft.com/office/powerpoint/2010/main" val="1815626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149" y="0"/>
            <a:ext cx="9305211" cy="1464870"/>
          </a:xfrm>
        </p:spPr>
        <p:txBody>
          <a:bodyPr>
            <a:normAutofit/>
          </a:bodyPr>
          <a:lstStyle/>
          <a:p>
            <a:r>
              <a:rPr lang="en-US" sz="4400" dirty="0"/>
              <a:t>SCD type 6 schema</a:t>
            </a:r>
          </a:p>
        </p:txBody>
      </p:sp>
      <p:grpSp>
        <p:nvGrpSpPr>
          <p:cNvPr id="5" name="Group 4"/>
          <p:cNvGrpSpPr>
            <a:grpSpLocks noGrp="1" noUngrp="1" noChangeAspect="1"/>
          </p:cNvGrpSpPr>
          <p:nvPr/>
        </p:nvGrpSpPr>
        <p:grpSpPr>
          <a:xfrm>
            <a:off x="685800" y="1130810"/>
            <a:ext cx="4169806" cy="3252449"/>
            <a:chOff x="3198813" y="1919288"/>
            <a:chExt cx="5794375" cy="4519612"/>
          </a:xfrm>
        </p:grpSpPr>
        <p:pic>
          <p:nvPicPr>
            <p:cNvPr id="3" name="Picture 2" descr="f10-29-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198813" y="1919288"/>
              <a:ext cx="5794375" cy="4138612"/>
            </a:xfrm>
            <a:prstGeom prst="rect">
              <a:avLst/>
            </a:prstGeom>
            <a:noFill/>
            <a:ln>
              <a:noFill/>
            </a:ln>
          </p:spPr>
        </p:pic>
        <p:sp>
          <p:nvSpPr>
            <p:cNvPr id="4" name="Rectangle 3"/>
            <p:cNvSpPr/>
            <p:nvPr/>
          </p:nvSpPr>
          <p:spPr>
            <a:xfrm>
              <a:off x="3198813" y="6096000"/>
              <a:ext cx="5794375" cy="342900"/>
            </a:xfrm>
            <a:prstGeom prst="rect">
              <a:avLst/>
            </a:prstGeom>
            <a:noFill/>
            <a:ln>
              <a:noFill/>
            </a:ln>
          </p:spPr>
          <p:txBody>
            <a:bodyPr anchor="ctr">
              <a:normAutofit fontScale="55000" lnSpcReduction="20000"/>
            </a:bodyPr>
            <a:lstStyle/>
            <a:p>
              <a:pPr algn="ctr"/>
              <a:r>
                <a:rPr lang="en-US" sz="2124" dirty="0"/>
                <a:t>f10-29</a:t>
              </a:r>
            </a:p>
          </p:txBody>
        </p:sp>
      </p:grpSp>
      <p:sp>
        <p:nvSpPr>
          <p:cNvPr id="6" name="Slide Number Placeholder 5">
            <a:extLst>
              <a:ext uri="{FF2B5EF4-FFF2-40B4-BE49-F238E27FC236}">
                <a16:creationId xmlns:a16="http://schemas.microsoft.com/office/drawing/2014/main" id="{5709EEB9-860C-C35B-0855-F1505C579A34}"/>
              </a:ext>
            </a:extLst>
          </p:cNvPr>
          <p:cNvSpPr>
            <a:spLocks noGrp="1"/>
          </p:cNvSpPr>
          <p:nvPr>
            <p:ph type="sldNum" sz="quarter" idx="12"/>
          </p:nvPr>
        </p:nvSpPr>
        <p:spPr/>
        <p:txBody>
          <a:bodyPr/>
          <a:lstStyle/>
          <a:p>
            <a:fld id="{DD40C559-0D42-4D76-92B1-8C19F3BDA397}" type="slidenum">
              <a:rPr lang="en-US" smtClean="0"/>
              <a:t>36</a:t>
            </a:fld>
            <a:endParaRPr lang="en-US"/>
          </a:p>
        </p:txBody>
      </p:sp>
      <p:sp>
        <p:nvSpPr>
          <p:cNvPr id="8" name="TextBox 7">
            <a:extLst>
              <a:ext uri="{FF2B5EF4-FFF2-40B4-BE49-F238E27FC236}">
                <a16:creationId xmlns:a16="http://schemas.microsoft.com/office/drawing/2014/main" id="{BE692335-EFA6-7E49-3663-8CDD1E767439}"/>
              </a:ext>
            </a:extLst>
          </p:cNvPr>
          <p:cNvSpPr txBox="1"/>
          <p:nvPr/>
        </p:nvSpPr>
        <p:spPr>
          <a:xfrm>
            <a:off x="889682" y="4688263"/>
            <a:ext cx="8830678" cy="1579920"/>
          </a:xfrm>
          <a:prstGeom prst="rect">
            <a:avLst/>
          </a:prstGeom>
          <a:noFill/>
        </p:spPr>
        <p:txBody>
          <a:bodyPr wrap="square">
            <a:spAutoFit/>
          </a:bodyPr>
          <a:lstStyle/>
          <a:p>
            <a:pPr algn="justLow">
              <a:spcBef>
                <a:spcPts val="400"/>
              </a:spcBef>
              <a:spcAft>
                <a:spcPts val="300"/>
              </a:spcAft>
            </a:pPr>
            <a:r>
              <a:rPr lang="en-GB" sz="1700" dirty="0">
                <a:solidFill>
                  <a:srgbClr val="3A3A47"/>
                </a:solidFill>
                <a:effectLst/>
                <a:latin typeface="Palatino" pitchFamily="2" charset="77"/>
              </a:rPr>
              <a:t>The blended SCD types 3 and 1 techniques are provided by the following columns:</a:t>
            </a:r>
          </a:p>
          <a:p>
            <a:pPr algn="justLow">
              <a:spcBef>
                <a:spcPts val="400"/>
              </a:spcBef>
              <a:spcAft>
                <a:spcPts val="300"/>
              </a:spcAft>
            </a:pPr>
            <a:r>
              <a:rPr lang="en-GB" sz="1700" dirty="0">
                <a:solidFill>
                  <a:srgbClr val="3A3A47"/>
                </a:solidFill>
                <a:effectLst/>
                <a:latin typeface="Palatino" pitchFamily="2" charset="77"/>
              </a:rPr>
              <a:t>• </a:t>
            </a:r>
            <a:r>
              <a:rPr lang="en-GB" sz="1700" i="1" dirty="0" err="1">
                <a:solidFill>
                  <a:srgbClr val="3A3A47"/>
                </a:solidFill>
                <a:effectLst/>
                <a:latin typeface="Palatino" pitchFamily="2" charset="77"/>
              </a:rPr>
              <a:t>Current_Value</a:t>
            </a:r>
            <a:r>
              <a:rPr lang="en-GB" sz="1700" dirty="0">
                <a:solidFill>
                  <a:srgbClr val="3A3A47"/>
                </a:solidFill>
                <a:effectLst/>
                <a:latin typeface="Palatino" pitchFamily="2" charset="77"/>
              </a:rPr>
              <a:t>: The current value of the attribute being tracked. This value is applied to this column in all rows associated with the durable key.</a:t>
            </a:r>
          </a:p>
          <a:p>
            <a:pPr algn="justLow">
              <a:spcBef>
                <a:spcPts val="400"/>
              </a:spcBef>
              <a:spcAft>
                <a:spcPts val="300"/>
              </a:spcAft>
            </a:pPr>
            <a:r>
              <a:rPr lang="en-GB" sz="1700" dirty="0">
                <a:solidFill>
                  <a:srgbClr val="3A3A47"/>
                </a:solidFill>
                <a:effectLst/>
                <a:latin typeface="Palatino" pitchFamily="2" charset="77"/>
              </a:rPr>
              <a:t>• </a:t>
            </a:r>
            <a:r>
              <a:rPr lang="en-GB" sz="1700" i="1" dirty="0" err="1">
                <a:solidFill>
                  <a:srgbClr val="3A3A47"/>
                </a:solidFill>
                <a:effectLst/>
                <a:latin typeface="Palatino" pitchFamily="2" charset="77"/>
              </a:rPr>
              <a:t>Historical_Value</a:t>
            </a:r>
            <a:r>
              <a:rPr lang="en-GB" sz="1700" dirty="0">
                <a:solidFill>
                  <a:srgbClr val="3A3A47"/>
                </a:solidFill>
                <a:effectLst/>
                <a:latin typeface="Palatino" pitchFamily="2" charset="77"/>
              </a:rPr>
              <a:t>: The value of the attribute being tracked at the point in time that the row was initially created. This value does not change once it has been input into its row. </a:t>
            </a:r>
            <a:endParaRPr lang="en-GB" sz="1700" dirty="0">
              <a:effectLst/>
            </a:endParaRPr>
          </a:p>
        </p:txBody>
      </p:sp>
    </p:spTree>
    <p:extLst>
      <p:ext uri="{BB962C8B-B14F-4D97-AF65-F5344CB8AC3E}">
        <p14:creationId xmlns:p14="http://schemas.microsoft.com/office/powerpoint/2010/main" val="217720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52026"/>
            <a:ext cx="9305211" cy="1464870"/>
          </a:xfrm>
        </p:spPr>
        <p:txBody>
          <a:bodyPr>
            <a:normAutofit/>
          </a:bodyPr>
          <a:lstStyle/>
          <a:p>
            <a:r>
              <a:rPr lang="en-US" sz="4800" dirty="0"/>
              <a:t>SCD type 7 schema </a:t>
            </a:r>
            <a:r>
              <a:rPr lang="en-US" sz="2400" dirty="0"/>
              <a:t>(Type 7:use both types 1+2)</a:t>
            </a:r>
            <a:endParaRPr lang="en-US" sz="4800" dirty="0"/>
          </a:p>
        </p:txBody>
      </p:sp>
      <p:grpSp>
        <p:nvGrpSpPr>
          <p:cNvPr id="5" name="Group 4"/>
          <p:cNvGrpSpPr>
            <a:grpSpLocks noGrp="1" noUngrp="1" noChangeAspect="1"/>
          </p:cNvGrpSpPr>
          <p:nvPr/>
        </p:nvGrpSpPr>
        <p:grpSpPr>
          <a:xfrm>
            <a:off x="404575" y="3126794"/>
            <a:ext cx="9979501" cy="3402358"/>
            <a:chOff x="457200" y="2255838"/>
            <a:chExt cx="11277600" cy="3844925"/>
          </a:xfrm>
        </p:grpSpPr>
        <p:pic>
          <p:nvPicPr>
            <p:cNvPr id="3" name="Picture 2" descr="f10-30-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255838"/>
              <a:ext cx="11277600" cy="3463925"/>
            </a:xfrm>
            <a:prstGeom prst="rect">
              <a:avLst/>
            </a:prstGeom>
            <a:noFill/>
            <a:ln>
              <a:noFill/>
            </a:ln>
          </p:spPr>
        </p:pic>
        <p:sp>
          <p:nvSpPr>
            <p:cNvPr id="4" name="Rectangle 3"/>
            <p:cNvSpPr/>
            <p:nvPr/>
          </p:nvSpPr>
          <p:spPr>
            <a:xfrm>
              <a:off x="457200" y="5757863"/>
              <a:ext cx="11277600" cy="342900"/>
            </a:xfrm>
            <a:prstGeom prst="rect">
              <a:avLst/>
            </a:prstGeom>
            <a:noFill/>
            <a:ln>
              <a:noFill/>
            </a:ln>
          </p:spPr>
          <p:txBody>
            <a:bodyPr anchor="ctr">
              <a:normAutofit fontScale="77500" lnSpcReduction="20000"/>
            </a:bodyPr>
            <a:lstStyle/>
            <a:p>
              <a:pPr algn="ctr"/>
              <a:r>
                <a:rPr lang="en-US" sz="2124" dirty="0"/>
                <a:t>f10-30</a:t>
              </a:r>
            </a:p>
          </p:txBody>
        </p:sp>
      </p:grpSp>
      <p:sp>
        <p:nvSpPr>
          <p:cNvPr id="6" name="Slide Number Placeholder 5">
            <a:extLst>
              <a:ext uri="{FF2B5EF4-FFF2-40B4-BE49-F238E27FC236}">
                <a16:creationId xmlns:a16="http://schemas.microsoft.com/office/drawing/2014/main" id="{DC481499-5F13-4301-22EE-883FFCD41E90}"/>
              </a:ext>
            </a:extLst>
          </p:cNvPr>
          <p:cNvSpPr>
            <a:spLocks noGrp="1"/>
          </p:cNvSpPr>
          <p:nvPr>
            <p:ph type="sldNum" sz="quarter" idx="12"/>
          </p:nvPr>
        </p:nvSpPr>
        <p:spPr/>
        <p:txBody>
          <a:bodyPr/>
          <a:lstStyle/>
          <a:p>
            <a:fld id="{DD40C559-0D42-4D76-92B1-8C19F3BDA397}" type="slidenum">
              <a:rPr lang="en-US" smtClean="0"/>
              <a:t>37</a:t>
            </a:fld>
            <a:endParaRPr lang="en-US"/>
          </a:p>
        </p:txBody>
      </p:sp>
      <p:sp>
        <p:nvSpPr>
          <p:cNvPr id="8" name="TextBox 7">
            <a:extLst>
              <a:ext uri="{FF2B5EF4-FFF2-40B4-BE49-F238E27FC236}">
                <a16:creationId xmlns:a16="http://schemas.microsoft.com/office/drawing/2014/main" id="{BBB0C10A-152E-AF19-90A6-03589A389A56}"/>
              </a:ext>
            </a:extLst>
          </p:cNvPr>
          <p:cNvSpPr txBox="1"/>
          <p:nvPr/>
        </p:nvSpPr>
        <p:spPr>
          <a:xfrm>
            <a:off x="455568" y="1675513"/>
            <a:ext cx="9645207" cy="646331"/>
          </a:xfrm>
          <a:prstGeom prst="rect">
            <a:avLst/>
          </a:prstGeom>
          <a:noFill/>
        </p:spPr>
        <p:txBody>
          <a:bodyPr wrap="square">
            <a:spAutoFit/>
          </a:bodyPr>
          <a:lstStyle/>
          <a:p>
            <a:pPr indent="15875"/>
            <a:r>
              <a:rPr lang="en-GB" sz="1800" b="1" dirty="0">
                <a:solidFill>
                  <a:srgbClr val="D1002B"/>
                </a:solidFill>
                <a:effectLst/>
                <a:latin typeface="NotoSerif"/>
              </a:rPr>
              <a:t>Figure 10.30 </a:t>
            </a:r>
            <a:r>
              <a:rPr lang="en-GB" sz="1800" dirty="0">
                <a:solidFill>
                  <a:srgbClr val="3A3A47"/>
                </a:solidFill>
                <a:effectLst/>
                <a:latin typeface="Palatino" pitchFamily="2" charset="77"/>
              </a:rPr>
              <a:t>depicts a schema supporting the SCD type 7 technique. There are three types of tables involved: </a:t>
            </a:r>
            <a:r>
              <a:rPr lang="en-GB" sz="1800" i="1" dirty="0">
                <a:solidFill>
                  <a:srgbClr val="3A3A47"/>
                </a:solidFill>
                <a:effectLst/>
                <a:latin typeface="Palatino" pitchFamily="2" charset="77"/>
              </a:rPr>
              <a:t>fact</a:t>
            </a:r>
            <a:r>
              <a:rPr lang="en-GB" sz="1800" dirty="0">
                <a:solidFill>
                  <a:srgbClr val="3A3A47"/>
                </a:solidFill>
                <a:effectLst/>
                <a:latin typeface="Palatino" pitchFamily="2" charset="77"/>
              </a:rPr>
              <a:t>, </a:t>
            </a:r>
            <a:r>
              <a:rPr lang="en-GB" sz="1800" i="1" dirty="0">
                <a:solidFill>
                  <a:srgbClr val="3A3A47"/>
                </a:solidFill>
                <a:effectLst/>
                <a:latin typeface="Palatino" pitchFamily="2" charset="77"/>
              </a:rPr>
              <a:t>current </a:t>
            </a:r>
            <a:r>
              <a:rPr lang="en-GB" sz="1800" dirty="0">
                <a:solidFill>
                  <a:srgbClr val="3A3A47"/>
                </a:solidFill>
                <a:effectLst/>
                <a:latin typeface="Palatino" pitchFamily="2" charset="77"/>
              </a:rPr>
              <a:t>(type 1), and </a:t>
            </a:r>
            <a:r>
              <a:rPr lang="en-GB" sz="1800" i="1" dirty="0">
                <a:solidFill>
                  <a:srgbClr val="3A3A47"/>
                </a:solidFill>
                <a:effectLst/>
                <a:latin typeface="Palatino" pitchFamily="2" charset="77"/>
              </a:rPr>
              <a:t>history </a:t>
            </a:r>
            <a:r>
              <a:rPr lang="en-GB" sz="1800" dirty="0">
                <a:solidFill>
                  <a:srgbClr val="3A3A47"/>
                </a:solidFill>
                <a:effectLst/>
                <a:latin typeface="Palatino" pitchFamily="2" charset="77"/>
              </a:rPr>
              <a:t>(type 2). </a:t>
            </a:r>
            <a:endParaRPr lang="en-GB" dirty="0">
              <a:effectLst/>
            </a:endParaRPr>
          </a:p>
        </p:txBody>
      </p:sp>
    </p:spTree>
    <p:extLst>
      <p:ext uri="{BB962C8B-B14F-4D97-AF65-F5344CB8AC3E}">
        <p14:creationId xmlns:p14="http://schemas.microsoft.com/office/powerpoint/2010/main" val="2161984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52026"/>
            <a:ext cx="9305211" cy="1464870"/>
          </a:xfrm>
        </p:spPr>
        <p:txBody>
          <a:bodyPr>
            <a:normAutofit/>
          </a:bodyPr>
          <a:lstStyle/>
          <a:p>
            <a:r>
              <a:rPr lang="en-US" sz="4800" dirty="0"/>
              <a:t>SCD type 7 schema </a:t>
            </a:r>
            <a:r>
              <a:rPr lang="en-US" sz="2400" dirty="0"/>
              <a:t>(Type 7:use both types 1+2)</a:t>
            </a:r>
            <a:endParaRPr lang="en-US" sz="4800" dirty="0"/>
          </a:p>
        </p:txBody>
      </p:sp>
      <p:sp>
        <p:nvSpPr>
          <p:cNvPr id="6" name="Slide Number Placeholder 5">
            <a:extLst>
              <a:ext uri="{FF2B5EF4-FFF2-40B4-BE49-F238E27FC236}">
                <a16:creationId xmlns:a16="http://schemas.microsoft.com/office/drawing/2014/main" id="{DC481499-5F13-4301-22EE-883FFCD41E90}"/>
              </a:ext>
            </a:extLst>
          </p:cNvPr>
          <p:cNvSpPr>
            <a:spLocks noGrp="1"/>
          </p:cNvSpPr>
          <p:nvPr>
            <p:ph type="sldNum" sz="quarter" idx="12"/>
          </p:nvPr>
        </p:nvSpPr>
        <p:spPr/>
        <p:txBody>
          <a:bodyPr/>
          <a:lstStyle/>
          <a:p>
            <a:fld id="{DD40C559-0D42-4D76-92B1-8C19F3BDA397}" type="slidenum">
              <a:rPr lang="en-US" smtClean="0"/>
              <a:t>38</a:t>
            </a:fld>
            <a:endParaRPr lang="en-US"/>
          </a:p>
        </p:txBody>
      </p:sp>
      <p:sp>
        <p:nvSpPr>
          <p:cNvPr id="9" name="TextBox 8">
            <a:extLst>
              <a:ext uri="{FF2B5EF4-FFF2-40B4-BE49-F238E27FC236}">
                <a16:creationId xmlns:a16="http://schemas.microsoft.com/office/drawing/2014/main" id="{BAE56DF1-BD6C-B578-81CE-38231C8B1E4B}"/>
              </a:ext>
            </a:extLst>
          </p:cNvPr>
          <p:cNvSpPr txBox="1"/>
          <p:nvPr/>
        </p:nvSpPr>
        <p:spPr>
          <a:xfrm>
            <a:off x="982639" y="1516896"/>
            <a:ext cx="8727147" cy="4473019"/>
          </a:xfrm>
          <a:prstGeom prst="rect">
            <a:avLst/>
          </a:prstGeom>
          <a:noFill/>
        </p:spPr>
        <p:txBody>
          <a:bodyPr wrap="square">
            <a:spAutoFit/>
          </a:bodyPr>
          <a:lstStyle/>
          <a:p>
            <a:pPr marL="285750" indent="-285750">
              <a:spcBef>
                <a:spcPts val="400"/>
              </a:spcBef>
              <a:spcAft>
                <a:spcPts val="400"/>
              </a:spcAft>
              <a:buFont typeface="Arial" panose="020B0604020202020204" pitchFamily="34" charset="0"/>
              <a:buChar char="•"/>
            </a:pPr>
            <a:r>
              <a:rPr lang="en-GB" sz="1400" dirty="0">
                <a:solidFill>
                  <a:srgbClr val="3A3A47"/>
                </a:solidFill>
                <a:effectLst/>
                <a:latin typeface="Palatino" pitchFamily="2" charset="77"/>
              </a:rPr>
              <a:t>SCD type 7 technique creates both type 1 and type 2 versions of a dimension. </a:t>
            </a:r>
          </a:p>
          <a:p>
            <a:pPr marL="285750" indent="-285750">
              <a:spcBef>
                <a:spcPts val="400"/>
              </a:spcBef>
              <a:spcAft>
                <a:spcPts val="400"/>
              </a:spcAft>
              <a:buFont typeface="Arial" panose="020B0604020202020204" pitchFamily="34" charset="0"/>
              <a:buChar char="•"/>
            </a:pPr>
            <a:r>
              <a:rPr lang="en-GB" sz="1400" dirty="0">
                <a:solidFill>
                  <a:srgbClr val="3A3A47"/>
                </a:solidFill>
                <a:effectLst/>
                <a:latin typeface="Palatino" pitchFamily="2" charset="77"/>
              </a:rPr>
              <a:t>From a data perspective, with this technique you accurately track all the historical changes to dimensional attributes that the business requires. </a:t>
            </a:r>
          </a:p>
          <a:p>
            <a:pPr marL="285750" indent="-285750">
              <a:spcBef>
                <a:spcPts val="400"/>
              </a:spcBef>
              <a:spcAft>
                <a:spcPts val="400"/>
              </a:spcAft>
              <a:buFont typeface="Arial" panose="020B0604020202020204" pitchFamily="34" charset="0"/>
              <a:buChar char="•"/>
            </a:pPr>
            <a:r>
              <a:rPr lang="en-GB" sz="1400" dirty="0">
                <a:solidFill>
                  <a:srgbClr val="3A3A47"/>
                </a:solidFill>
                <a:effectLst/>
                <a:latin typeface="Palatino" pitchFamily="2" charset="77"/>
              </a:rPr>
              <a:t>From a business analysis perspective, you have the option to either expose the historical values in the type 2 dimension for both “as was” and “as is” analysis or provide current values from the type 1 dimension for “as is” analysis. </a:t>
            </a:r>
          </a:p>
          <a:p>
            <a:pPr marL="285750" indent="-285750">
              <a:spcBef>
                <a:spcPts val="400"/>
              </a:spcBef>
              <a:spcAft>
                <a:spcPts val="400"/>
              </a:spcAft>
              <a:buFont typeface="Arial" panose="020B0604020202020204" pitchFamily="34" charset="0"/>
              <a:buChar char="•"/>
            </a:pPr>
            <a:r>
              <a:rPr lang="en-GB" sz="1400" dirty="0">
                <a:solidFill>
                  <a:srgbClr val="3A3A47"/>
                </a:solidFill>
                <a:effectLst/>
                <a:latin typeface="Palatino" pitchFamily="2" charset="77"/>
              </a:rPr>
              <a:t>The benefit of offering both is that when only “as is” is needed query performance and business productivity are greatly increased. Because a considerable portion of business analysis will be “as is,” these benefits will occur often. </a:t>
            </a:r>
            <a:endParaRPr lang="en-GB" sz="1400" dirty="0">
              <a:solidFill>
                <a:srgbClr val="3A3A47"/>
              </a:solidFill>
              <a:latin typeface="Palatino" pitchFamily="2" charset="77"/>
            </a:endParaRPr>
          </a:p>
          <a:p>
            <a:pPr marL="285750" indent="-285750">
              <a:spcBef>
                <a:spcPts val="400"/>
              </a:spcBef>
              <a:spcAft>
                <a:spcPts val="400"/>
              </a:spcAft>
              <a:buFont typeface="Arial" panose="020B0604020202020204" pitchFamily="34" charset="0"/>
              <a:buChar char="•"/>
            </a:pPr>
            <a:r>
              <a:rPr lang="en-GB" sz="1400" dirty="0">
                <a:solidFill>
                  <a:srgbClr val="3A3A47"/>
                </a:solidFill>
                <a:effectLst/>
                <a:latin typeface="Palatino" pitchFamily="2" charset="77"/>
              </a:rPr>
              <a:t>SCD type 7 technique is recommended as the best pragmatic approach to capturing historical values and then matching the appropriate schema for the business analysis that is going to be performed. You only need to provide current values (type 1). It greatly simplifies querying, lessens the chance for errors, and improves understanding. As an aside, this technique is used by some of the Master Data Management vendors. The SCD type 7 technique goes by many other names: </a:t>
            </a:r>
          </a:p>
          <a:p>
            <a:pPr marL="755650" indent="-311150">
              <a:spcBef>
                <a:spcPts val="400"/>
              </a:spcBef>
              <a:spcAft>
                <a:spcPts val="400"/>
              </a:spcAft>
              <a:buFont typeface="System Font Regular"/>
              <a:buChar char="-"/>
            </a:pPr>
            <a:r>
              <a:rPr lang="en-GB" sz="1400" dirty="0">
                <a:solidFill>
                  <a:srgbClr val="3A3A47"/>
                </a:solidFill>
                <a:effectLst/>
                <a:latin typeface="Palatino" pitchFamily="2" charset="77"/>
              </a:rPr>
              <a:t>SCD type 4—this was its first name until the numbers were shuffled around</a:t>
            </a:r>
          </a:p>
          <a:p>
            <a:pPr marL="755650" indent="-311150">
              <a:spcBef>
                <a:spcPts val="400"/>
              </a:spcBef>
              <a:spcAft>
                <a:spcPts val="400"/>
              </a:spcAft>
              <a:buFont typeface="System Font Regular"/>
              <a:buChar char="-"/>
            </a:pPr>
            <a:r>
              <a:rPr lang="en-GB" sz="1400" dirty="0">
                <a:solidFill>
                  <a:srgbClr val="3A3A47"/>
                </a:solidFill>
                <a:effectLst/>
                <a:latin typeface="Palatino" pitchFamily="2" charset="77"/>
              </a:rPr>
              <a:t>SCD hybrid approach</a:t>
            </a:r>
            <a:endParaRPr lang="en-GB" sz="1400" dirty="0">
              <a:solidFill>
                <a:srgbClr val="3A3A47"/>
              </a:solidFill>
              <a:latin typeface="Palatino" pitchFamily="2" charset="77"/>
            </a:endParaRPr>
          </a:p>
          <a:p>
            <a:pPr marL="755650" indent="-311150">
              <a:spcBef>
                <a:spcPts val="400"/>
              </a:spcBef>
              <a:spcAft>
                <a:spcPts val="400"/>
              </a:spcAft>
              <a:buFont typeface="System Font Regular"/>
              <a:buChar char="-"/>
            </a:pPr>
            <a:r>
              <a:rPr lang="en-GB" sz="1400" dirty="0">
                <a:solidFill>
                  <a:srgbClr val="3A3A47"/>
                </a:solidFill>
                <a:effectLst/>
                <a:latin typeface="Palatino" pitchFamily="2" charset="77"/>
              </a:rPr>
              <a:t>Current and history table approach </a:t>
            </a:r>
            <a:endParaRPr lang="en-GB" sz="1400" dirty="0">
              <a:effectLst/>
            </a:endParaRPr>
          </a:p>
        </p:txBody>
      </p:sp>
    </p:spTree>
    <p:extLst>
      <p:ext uri="{BB962C8B-B14F-4D97-AF65-F5344CB8AC3E}">
        <p14:creationId xmlns:p14="http://schemas.microsoft.com/office/powerpoint/2010/main" val="1515861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46" y="-29654"/>
            <a:ext cx="9305211" cy="1464870"/>
          </a:xfrm>
        </p:spPr>
        <p:txBody>
          <a:bodyPr>
            <a:normAutofit/>
          </a:bodyPr>
          <a:lstStyle/>
          <a:p>
            <a:r>
              <a:rPr lang="en-US" sz="4400" dirty="0"/>
              <a:t>Causal dimensions</a:t>
            </a:r>
          </a:p>
        </p:txBody>
      </p:sp>
      <p:sp>
        <p:nvSpPr>
          <p:cNvPr id="6" name="Slide Number Placeholder 5">
            <a:extLst>
              <a:ext uri="{FF2B5EF4-FFF2-40B4-BE49-F238E27FC236}">
                <a16:creationId xmlns:a16="http://schemas.microsoft.com/office/drawing/2014/main" id="{24E065E8-A65E-AB7E-17D1-5275D0F05AEF}"/>
              </a:ext>
            </a:extLst>
          </p:cNvPr>
          <p:cNvSpPr>
            <a:spLocks noGrp="1"/>
          </p:cNvSpPr>
          <p:nvPr>
            <p:ph type="sldNum" sz="quarter" idx="12"/>
          </p:nvPr>
        </p:nvSpPr>
        <p:spPr/>
        <p:txBody>
          <a:bodyPr/>
          <a:lstStyle/>
          <a:p>
            <a:fld id="{DD40C559-0D42-4D76-92B1-8C19F3BDA397}" type="slidenum">
              <a:rPr lang="en-US" smtClean="0"/>
              <a:t>39</a:t>
            </a:fld>
            <a:endParaRPr lang="en-US"/>
          </a:p>
        </p:txBody>
      </p:sp>
      <p:sp>
        <p:nvSpPr>
          <p:cNvPr id="8" name="TextBox 7">
            <a:extLst>
              <a:ext uri="{FF2B5EF4-FFF2-40B4-BE49-F238E27FC236}">
                <a16:creationId xmlns:a16="http://schemas.microsoft.com/office/drawing/2014/main" id="{E1DE12AF-FB40-E141-4B6D-4E8C6DAF47DA}"/>
              </a:ext>
            </a:extLst>
          </p:cNvPr>
          <p:cNvSpPr txBox="1"/>
          <p:nvPr/>
        </p:nvSpPr>
        <p:spPr>
          <a:xfrm>
            <a:off x="718691" y="1772964"/>
            <a:ext cx="8878484" cy="4801314"/>
          </a:xfrm>
          <a:prstGeom prst="rect">
            <a:avLst/>
          </a:prstGeom>
          <a:noFill/>
        </p:spPr>
        <p:txBody>
          <a:bodyPr wrap="square">
            <a:spAutoFit/>
          </a:bodyPr>
          <a:lstStyle/>
          <a:p>
            <a:pPr>
              <a:spcBef>
                <a:spcPts val="500"/>
              </a:spcBef>
              <a:spcAft>
                <a:spcPts val="500"/>
              </a:spcAft>
            </a:pPr>
            <a:r>
              <a:rPr lang="en-GB" sz="1600" dirty="0">
                <a:solidFill>
                  <a:srgbClr val="3A3A47"/>
                </a:solidFill>
                <a:effectLst/>
                <a:latin typeface="Palatino" pitchFamily="2" charset="77"/>
              </a:rPr>
              <a:t>Facts have obvious attributes such as product, customer, geography, and time. This is the “who, what, where” of the fact. But </a:t>
            </a:r>
            <a:r>
              <a:rPr lang="en-GB" sz="1600" dirty="0">
                <a:solidFill>
                  <a:schemeClr val="accent1">
                    <a:lumMod val="75000"/>
                  </a:schemeClr>
                </a:solidFill>
                <a:effectLst/>
                <a:latin typeface="Palatino" pitchFamily="2" charset="77"/>
              </a:rPr>
              <a:t>facts also have a “why” component. This is the causal dimension. </a:t>
            </a:r>
          </a:p>
          <a:p>
            <a:pPr marL="285750" indent="-285750">
              <a:spcBef>
                <a:spcPts val="500"/>
              </a:spcBef>
              <a:spcAft>
                <a:spcPts val="500"/>
              </a:spcAft>
              <a:buFont typeface="System Font Regular"/>
              <a:buChar char="-"/>
            </a:pPr>
            <a:r>
              <a:rPr lang="en-GB" sz="1600" dirty="0">
                <a:solidFill>
                  <a:srgbClr val="3A3A47"/>
                </a:solidFill>
                <a:effectLst/>
                <a:latin typeface="Palatino" pitchFamily="2" charset="77"/>
              </a:rPr>
              <a:t>The causal dimension tells you why a customer bought or returned a product. Examples of causal relationships include promotions, campaigns, and the reason for sales and returns. </a:t>
            </a:r>
            <a:endParaRPr lang="en-GB" sz="1600" dirty="0">
              <a:solidFill>
                <a:srgbClr val="3A3A47"/>
              </a:solidFill>
              <a:latin typeface="Palatino" pitchFamily="2" charset="77"/>
            </a:endParaRPr>
          </a:p>
          <a:p>
            <a:pPr marL="285750" indent="-285750">
              <a:spcBef>
                <a:spcPts val="500"/>
              </a:spcBef>
              <a:spcAft>
                <a:spcPts val="500"/>
              </a:spcAft>
              <a:buFont typeface="System Font Regular"/>
              <a:buChar char="-"/>
            </a:pPr>
            <a:r>
              <a:rPr lang="en-GB" sz="1600" dirty="0">
                <a:solidFill>
                  <a:srgbClr val="3A3A47"/>
                </a:solidFill>
                <a:latin typeface="Palatino" pitchFamily="2" charset="77"/>
              </a:rPr>
              <a:t>This can be very important information, but often these relationships are overlooked in the initial design of a dimensional model. </a:t>
            </a:r>
          </a:p>
          <a:p>
            <a:pPr marL="285750" indent="-285750">
              <a:spcBef>
                <a:spcPts val="500"/>
              </a:spcBef>
              <a:spcAft>
                <a:spcPts val="500"/>
              </a:spcAft>
              <a:buFont typeface="System Font Regular"/>
              <a:buChar char="-"/>
            </a:pPr>
            <a:r>
              <a:rPr lang="en-GB" sz="1600" dirty="0">
                <a:solidFill>
                  <a:srgbClr val="3A3A47"/>
                </a:solidFill>
                <a:latin typeface="Palatino" pitchFamily="2" charset="77"/>
              </a:rPr>
              <a:t>They tend to be overlooked when promotion or campaign data is being stored somewhere outside of the enterprise application that is the primary source system feeding the dimensional model, such as in a campaign tool or a separate database. This, in effect, hides the attributes and dimensions from the source system you’re actually pulling data from. </a:t>
            </a:r>
          </a:p>
          <a:p>
            <a:pPr marL="285750" indent="-285750">
              <a:spcBef>
                <a:spcPts val="500"/>
              </a:spcBef>
              <a:spcAft>
                <a:spcPts val="500"/>
              </a:spcAft>
              <a:buFont typeface="System Font Regular"/>
              <a:buChar char="-"/>
            </a:pPr>
            <a:r>
              <a:rPr lang="en-GB" sz="1600" dirty="0">
                <a:solidFill>
                  <a:srgbClr val="3A3A47"/>
                </a:solidFill>
                <a:latin typeface="Palatino" pitchFamily="2" charset="77"/>
              </a:rPr>
              <a:t>Likewise, reason codes—reasons why people buy, exchange or return products—typically aren’t in the initial source system either, causing them to be overlooked. These reason codes can be essential for sales and marketing analytics on customers </a:t>
            </a:r>
            <a:r>
              <a:rPr lang="en-GB" sz="1600" dirty="0" err="1">
                <a:solidFill>
                  <a:srgbClr val="3A3A47"/>
                </a:solidFill>
                <a:latin typeface="Palatino" pitchFamily="2" charset="77"/>
              </a:rPr>
              <a:t>behavior</a:t>
            </a:r>
            <a:r>
              <a:rPr lang="en-GB" sz="1600" dirty="0">
                <a:solidFill>
                  <a:srgbClr val="3A3A47"/>
                </a:solidFill>
                <a:latin typeface="Palatino" pitchFamily="2" charset="77"/>
              </a:rPr>
              <a:t>, so bringing this data into view is very important. </a:t>
            </a:r>
          </a:p>
          <a:p>
            <a:pPr marL="285750" indent="-285750">
              <a:spcBef>
                <a:spcPts val="500"/>
              </a:spcBef>
              <a:spcAft>
                <a:spcPts val="500"/>
              </a:spcAft>
              <a:buFont typeface="Arial" panose="020B0604020202020204" pitchFamily="34" charset="0"/>
              <a:buChar char="•"/>
            </a:pPr>
            <a:endParaRPr lang="en-GB" sz="1600" dirty="0">
              <a:solidFill>
                <a:srgbClr val="3A3A47"/>
              </a:solidFill>
              <a:latin typeface="Palatino" pitchFamily="2" charset="77"/>
            </a:endParaRPr>
          </a:p>
          <a:p>
            <a:pPr marL="285750" indent="-285750">
              <a:spcBef>
                <a:spcPts val="500"/>
              </a:spcBef>
              <a:spcAft>
                <a:spcPts val="500"/>
              </a:spcAft>
              <a:buFont typeface="Arial" panose="020B0604020202020204" pitchFamily="34" charset="0"/>
              <a:buChar char="•"/>
            </a:pPr>
            <a:endParaRPr lang="en-GB" sz="1600" dirty="0">
              <a:effectLst/>
            </a:endParaRPr>
          </a:p>
        </p:txBody>
      </p:sp>
    </p:spTree>
    <p:extLst>
      <p:ext uri="{BB962C8B-B14F-4D97-AF65-F5344CB8AC3E}">
        <p14:creationId xmlns:p14="http://schemas.microsoft.com/office/powerpoint/2010/main" val="24138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615" y="807301"/>
            <a:ext cx="9305211" cy="1172985"/>
          </a:xfrm>
        </p:spPr>
        <p:txBody>
          <a:bodyPr/>
          <a:lstStyle/>
          <a:p>
            <a:r>
              <a:rPr lang="en-US" b="1" dirty="0"/>
              <a:t>Hierarchies</a:t>
            </a:r>
          </a:p>
        </p:txBody>
      </p:sp>
      <p:grpSp>
        <p:nvGrpSpPr>
          <p:cNvPr id="5" name="Group 4"/>
          <p:cNvGrpSpPr>
            <a:grpSpLocks noGrp="1" noUngrp="1" noChangeAspect="1"/>
          </p:cNvGrpSpPr>
          <p:nvPr/>
        </p:nvGrpSpPr>
        <p:grpSpPr>
          <a:xfrm>
            <a:off x="4808050" y="1561662"/>
            <a:ext cx="4610890" cy="3465471"/>
            <a:chOff x="3089275" y="1919288"/>
            <a:chExt cx="6013450" cy="4519612"/>
          </a:xfrm>
        </p:grpSpPr>
        <p:pic>
          <p:nvPicPr>
            <p:cNvPr id="3" name="Picture 2" descr="f10-0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089275" y="1919288"/>
              <a:ext cx="6013450" cy="4138612"/>
            </a:xfrm>
            <a:prstGeom prst="rect">
              <a:avLst/>
            </a:prstGeom>
            <a:noFill/>
            <a:ln>
              <a:noFill/>
            </a:ln>
          </p:spPr>
        </p:pic>
        <p:sp>
          <p:nvSpPr>
            <p:cNvPr id="4" name="Rectangle 3"/>
            <p:cNvSpPr/>
            <p:nvPr/>
          </p:nvSpPr>
          <p:spPr>
            <a:xfrm>
              <a:off x="3089275" y="6096000"/>
              <a:ext cx="6013450" cy="342900"/>
            </a:xfrm>
            <a:prstGeom prst="rect">
              <a:avLst/>
            </a:prstGeom>
            <a:noFill/>
            <a:ln>
              <a:noFill/>
            </a:ln>
          </p:spPr>
          <p:txBody>
            <a:bodyPr anchor="ctr">
              <a:normAutofit fontScale="62500" lnSpcReduction="20000"/>
            </a:bodyPr>
            <a:lstStyle/>
            <a:p>
              <a:pPr algn="ctr"/>
              <a:r>
                <a:rPr lang="en-US" sz="2124" dirty="0"/>
                <a:t>f10-01</a:t>
              </a:r>
            </a:p>
          </p:txBody>
        </p:sp>
      </p:grpSp>
      <p:sp>
        <p:nvSpPr>
          <p:cNvPr id="7" name="TextBox 6">
            <a:extLst>
              <a:ext uri="{FF2B5EF4-FFF2-40B4-BE49-F238E27FC236}">
                <a16:creationId xmlns:a16="http://schemas.microsoft.com/office/drawing/2014/main" id="{2442B96D-886F-0CEA-5A52-34821972C5AC}"/>
              </a:ext>
            </a:extLst>
          </p:cNvPr>
          <p:cNvSpPr txBox="1"/>
          <p:nvPr/>
        </p:nvSpPr>
        <p:spPr>
          <a:xfrm>
            <a:off x="637511" y="5070734"/>
            <a:ext cx="9409419" cy="1440459"/>
          </a:xfrm>
          <a:prstGeom prst="rect">
            <a:avLst/>
          </a:prstGeom>
          <a:noFill/>
        </p:spPr>
        <p:txBody>
          <a:bodyPr wrap="square">
            <a:spAutoFit/>
          </a:bodyPr>
          <a:lstStyle/>
          <a:p>
            <a:r>
              <a:rPr lang="en-GB" sz="1593" dirty="0">
                <a:solidFill>
                  <a:srgbClr val="3A3A47"/>
                </a:solidFill>
                <a:latin typeface="Palatino" pitchFamily="2" charset="77"/>
              </a:rPr>
              <a:t>Many dimensions are hierarchical. </a:t>
            </a:r>
            <a:r>
              <a:rPr lang="en-GB" sz="1593" b="1" dirty="0">
                <a:solidFill>
                  <a:srgbClr val="D1002B"/>
                </a:solidFill>
                <a:latin typeface="NotoSerif"/>
              </a:rPr>
              <a:t>Figure 10.1 </a:t>
            </a:r>
            <a:r>
              <a:rPr lang="en-GB" sz="1593" dirty="0">
                <a:solidFill>
                  <a:srgbClr val="3A3A47"/>
                </a:solidFill>
                <a:latin typeface="Palatino" pitchFamily="2" charset="77"/>
              </a:rPr>
              <a:t>shows some examples:</a:t>
            </a:r>
          </a:p>
          <a:p>
            <a:endParaRPr lang="en-GB" sz="796" dirty="0">
              <a:solidFill>
                <a:srgbClr val="3A3A47"/>
              </a:solidFill>
              <a:latin typeface="Palatino" pitchFamily="2" charset="77"/>
            </a:endParaRPr>
          </a:p>
          <a:p>
            <a:pPr marL="252865" indent="-252865">
              <a:buFont typeface="Arial" panose="020B0604020202020204" pitchFamily="34" charset="0"/>
              <a:buChar char="•"/>
            </a:pPr>
            <a:r>
              <a:rPr lang="en-GB" sz="1593" b="1" dirty="0">
                <a:solidFill>
                  <a:srgbClr val="3A3A47"/>
                </a:solidFill>
                <a:latin typeface="Palatino" pitchFamily="2" charset="77"/>
              </a:rPr>
              <a:t>Calendar date</a:t>
            </a:r>
            <a:r>
              <a:rPr lang="en-GB" sz="1593" dirty="0">
                <a:solidFill>
                  <a:srgbClr val="3A3A47"/>
                </a:solidFill>
                <a:latin typeface="Palatino" pitchFamily="2" charset="77"/>
              </a:rPr>
              <a:t>, which goes from year to a quarter, to month, and ending with day.</a:t>
            </a:r>
          </a:p>
          <a:p>
            <a:pPr marL="252865" indent="-252865">
              <a:buFont typeface="Arial" panose="020B0604020202020204" pitchFamily="34" charset="0"/>
              <a:buChar char="•"/>
            </a:pPr>
            <a:r>
              <a:rPr lang="en-GB" sz="1593" b="1" dirty="0">
                <a:solidFill>
                  <a:srgbClr val="3A3A47"/>
                </a:solidFill>
                <a:latin typeface="Palatino" pitchFamily="2" charset="77"/>
              </a:rPr>
              <a:t>Product</a:t>
            </a:r>
            <a:r>
              <a:rPr lang="en-GB" sz="1593" dirty="0">
                <a:solidFill>
                  <a:srgbClr val="3A3A47"/>
                </a:solidFill>
                <a:latin typeface="Palatino" pitchFamily="2" charset="77"/>
              </a:rPr>
              <a:t>, which goes from product category, breaking out into product subcategory, and ending with product.</a:t>
            </a:r>
          </a:p>
          <a:p>
            <a:pPr marL="252865" indent="-252865">
              <a:buFont typeface="Arial" panose="020B0604020202020204" pitchFamily="34" charset="0"/>
              <a:buChar char="•"/>
            </a:pPr>
            <a:r>
              <a:rPr lang="en-GB" sz="1593" b="1" dirty="0">
                <a:solidFill>
                  <a:srgbClr val="3A3A47"/>
                </a:solidFill>
                <a:latin typeface="Palatino" pitchFamily="2" charset="77"/>
              </a:rPr>
              <a:t>Geography</a:t>
            </a:r>
            <a:r>
              <a:rPr lang="en-GB" sz="1593" dirty="0">
                <a:solidFill>
                  <a:srgbClr val="3A3A47"/>
                </a:solidFill>
                <a:latin typeface="Palatino" pitchFamily="2" charset="77"/>
              </a:rPr>
              <a:t>, which goes from continent, to country, state, city, and ending with postal code. </a:t>
            </a:r>
            <a:endParaRPr lang="en-GB" sz="1593" dirty="0"/>
          </a:p>
        </p:txBody>
      </p:sp>
      <p:sp>
        <p:nvSpPr>
          <p:cNvPr id="6" name="Slide Number Placeholder 5">
            <a:extLst>
              <a:ext uri="{FF2B5EF4-FFF2-40B4-BE49-F238E27FC236}">
                <a16:creationId xmlns:a16="http://schemas.microsoft.com/office/drawing/2014/main" id="{228244B6-19EC-9DB9-12C7-BEC382C3C332}"/>
              </a:ext>
            </a:extLst>
          </p:cNvPr>
          <p:cNvSpPr>
            <a:spLocks noGrp="1"/>
          </p:cNvSpPr>
          <p:nvPr>
            <p:ph type="sldNum" sz="quarter" idx="12"/>
          </p:nvPr>
        </p:nvSpPr>
        <p:spPr/>
        <p:txBody>
          <a:bodyPr/>
          <a:lstStyle/>
          <a:p>
            <a:fld id="{DD40C559-0D42-4D76-92B1-8C19F3BDA397}" type="slidenum">
              <a:rPr lang="en-US" smtClean="0"/>
              <a:t>4</a:t>
            </a:fld>
            <a:endParaRPr lang="en-US"/>
          </a:p>
        </p:txBody>
      </p:sp>
    </p:spTree>
    <p:extLst>
      <p:ext uri="{BB962C8B-B14F-4D97-AF65-F5344CB8AC3E}">
        <p14:creationId xmlns:p14="http://schemas.microsoft.com/office/powerpoint/2010/main" val="4111690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46" y="-29654"/>
            <a:ext cx="9305211" cy="1464870"/>
          </a:xfrm>
        </p:spPr>
        <p:txBody>
          <a:bodyPr>
            <a:normAutofit/>
          </a:bodyPr>
          <a:lstStyle/>
          <a:p>
            <a:r>
              <a:rPr lang="en-US" sz="4400" dirty="0"/>
              <a:t>Causal dimension examples</a:t>
            </a:r>
          </a:p>
        </p:txBody>
      </p:sp>
      <p:grpSp>
        <p:nvGrpSpPr>
          <p:cNvPr id="5" name="Group 4"/>
          <p:cNvGrpSpPr>
            <a:grpSpLocks noGrp="1" noUngrp="1" noChangeAspect="1"/>
          </p:cNvGrpSpPr>
          <p:nvPr/>
        </p:nvGrpSpPr>
        <p:grpSpPr>
          <a:xfrm>
            <a:off x="1973021" y="1435216"/>
            <a:ext cx="6599479" cy="3064043"/>
            <a:chOff x="1228725" y="1919288"/>
            <a:chExt cx="9734550" cy="4519612"/>
          </a:xfrm>
        </p:grpSpPr>
        <p:pic>
          <p:nvPicPr>
            <p:cNvPr id="3" name="Picture 2" descr="f10-31-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228725" y="1919288"/>
              <a:ext cx="9734550" cy="4138612"/>
            </a:xfrm>
            <a:prstGeom prst="rect">
              <a:avLst/>
            </a:prstGeom>
            <a:noFill/>
            <a:ln>
              <a:noFill/>
            </a:ln>
          </p:spPr>
        </p:pic>
        <p:sp>
          <p:nvSpPr>
            <p:cNvPr id="4" name="Rectangle 3"/>
            <p:cNvSpPr/>
            <p:nvPr/>
          </p:nvSpPr>
          <p:spPr>
            <a:xfrm>
              <a:off x="1228725" y="6096000"/>
              <a:ext cx="9734550" cy="342900"/>
            </a:xfrm>
            <a:prstGeom prst="rect">
              <a:avLst/>
            </a:prstGeom>
            <a:noFill/>
            <a:ln>
              <a:noFill/>
            </a:ln>
          </p:spPr>
          <p:txBody>
            <a:bodyPr anchor="ctr">
              <a:normAutofit fontScale="47500" lnSpcReduction="20000"/>
            </a:bodyPr>
            <a:lstStyle/>
            <a:p>
              <a:pPr algn="ctr"/>
              <a:r>
                <a:rPr lang="en-US" sz="2124" dirty="0"/>
                <a:t>f10-31</a:t>
              </a:r>
            </a:p>
          </p:txBody>
        </p:sp>
      </p:grpSp>
      <p:sp>
        <p:nvSpPr>
          <p:cNvPr id="6" name="Slide Number Placeholder 5">
            <a:extLst>
              <a:ext uri="{FF2B5EF4-FFF2-40B4-BE49-F238E27FC236}">
                <a16:creationId xmlns:a16="http://schemas.microsoft.com/office/drawing/2014/main" id="{24E065E8-A65E-AB7E-17D1-5275D0F05AEF}"/>
              </a:ext>
            </a:extLst>
          </p:cNvPr>
          <p:cNvSpPr>
            <a:spLocks noGrp="1"/>
          </p:cNvSpPr>
          <p:nvPr>
            <p:ph type="sldNum" sz="quarter" idx="12"/>
          </p:nvPr>
        </p:nvSpPr>
        <p:spPr/>
        <p:txBody>
          <a:bodyPr/>
          <a:lstStyle/>
          <a:p>
            <a:fld id="{DD40C559-0D42-4D76-92B1-8C19F3BDA397}" type="slidenum">
              <a:rPr lang="en-US" smtClean="0"/>
              <a:t>40</a:t>
            </a:fld>
            <a:endParaRPr lang="en-US"/>
          </a:p>
        </p:txBody>
      </p:sp>
      <p:sp>
        <p:nvSpPr>
          <p:cNvPr id="8" name="TextBox 7">
            <a:extLst>
              <a:ext uri="{FF2B5EF4-FFF2-40B4-BE49-F238E27FC236}">
                <a16:creationId xmlns:a16="http://schemas.microsoft.com/office/drawing/2014/main" id="{E1DE12AF-FB40-E141-4B6D-4E8C6DAF47DA}"/>
              </a:ext>
            </a:extLst>
          </p:cNvPr>
          <p:cNvSpPr txBox="1"/>
          <p:nvPr/>
        </p:nvSpPr>
        <p:spPr>
          <a:xfrm>
            <a:off x="396146" y="4598052"/>
            <a:ext cx="8878484" cy="2426305"/>
          </a:xfrm>
          <a:prstGeom prst="rect">
            <a:avLst/>
          </a:prstGeom>
          <a:noFill/>
        </p:spPr>
        <p:txBody>
          <a:bodyPr wrap="square">
            <a:spAutoFit/>
          </a:bodyPr>
          <a:lstStyle/>
          <a:p>
            <a:pPr indent="177800" algn="justLow">
              <a:spcBef>
                <a:spcPts val="400"/>
              </a:spcBef>
              <a:spcAft>
                <a:spcPts val="300"/>
              </a:spcAft>
            </a:pPr>
            <a:r>
              <a:rPr lang="en-GB" sz="1400" b="1" dirty="0">
                <a:solidFill>
                  <a:srgbClr val="D1002B"/>
                </a:solidFill>
                <a:effectLst/>
                <a:latin typeface="NotoSerif"/>
              </a:rPr>
              <a:t>Figure 10.31 </a:t>
            </a:r>
            <a:r>
              <a:rPr lang="en-GB" sz="1400" dirty="0">
                <a:solidFill>
                  <a:srgbClr val="3A3A47"/>
                </a:solidFill>
                <a:effectLst/>
                <a:latin typeface="Palatino" pitchFamily="2" charset="77"/>
              </a:rPr>
              <a:t>shows two casual dimensions: </a:t>
            </a:r>
            <a:r>
              <a:rPr lang="en-GB" sz="1400" i="1" dirty="0" err="1">
                <a:solidFill>
                  <a:srgbClr val="3A3A47"/>
                </a:solidFill>
                <a:effectLst/>
                <a:latin typeface="Palatino" pitchFamily="2" charset="77"/>
              </a:rPr>
              <a:t>DimPromotion</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and </a:t>
            </a:r>
            <a:r>
              <a:rPr lang="en-GB" sz="1400" i="1" dirty="0" err="1">
                <a:solidFill>
                  <a:srgbClr val="3A3A47"/>
                </a:solidFill>
                <a:effectLst/>
                <a:latin typeface="Palatino" pitchFamily="2" charset="77"/>
              </a:rPr>
              <a:t>DimSalesReason</a:t>
            </a:r>
            <a:r>
              <a:rPr lang="en-GB" sz="1400" dirty="0">
                <a:solidFill>
                  <a:srgbClr val="3A3A47"/>
                </a:solidFill>
                <a:effectLst/>
                <a:latin typeface="Palatino" pitchFamily="2" charset="77"/>
              </a:rPr>
              <a:t>. </a:t>
            </a:r>
            <a:endParaRPr lang="en-GB" sz="1400" dirty="0"/>
          </a:p>
          <a:p>
            <a:pPr indent="177800" algn="justLow">
              <a:spcBef>
                <a:spcPts val="400"/>
              </a:spcBef>
              <a:spcAft>
                <a:spcPts val="300"/>
              </a:spcAft>
            </a:pPr>
            <a:r>
              <a:rPr lang="en-GB" sz="1400" dirty="0">
                <a:solidFill>
                  <a:srgbClr val="3A3A47"/>
                </a:solidFill>
                <a:effectLst/>
                <a:latin typeface="Palatino" pitchFamily="2" charset="77"/>
              </a:rPr>
              <a:t>On the left side, the fact table </a:t>
            </a:r>
            <a:r>
              <a:rPr lang="en-GB" sz="1400" i="1" dirty="0" err="1">
                <a:solidFill>
                  <a:srgbClr val="3A3A47"/>
                </a:solidFill>
                <a:effectLst/>
                <a:latin typeface="Palatino" pitchFamily="2" charset="77"/>
              </a:rPr>
              <a:t>FactInternetSales</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with the foreign key </a:t>
            </a:r>
            <a:r>
              <a:rPr lang="en-GB" sz="1400" i="1" dirty="0" err="1">
                <a:solidFill>
                  <a:srgbClr val="3A3A47"/>
                </a:solidFill>
                <a:effectLst/>
                <a:latin typeface="Palatino" pitchFamily="2" charset="77"/>
              </a:rPr>
              <a:t>PromotionKey</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links to the casual dimension </a:t>
            </a:r>
            <a:r>
              <a:rPr lang="en-GB" sz="1400" i="1" dirty="0" err="1">
                <a:solidFill>
                  <a:srgbClr val="3A3A47"/>
                </a:solidFill>
                <a:effectLst/>
                <a:latin typeface="Palatino" pitchFamily="2" charset="77"/>
              </a:rPr>
              <a:t>DimPromotion</a:t>
            </a:r>
            <a:r>
              <a:rPr lang="en-GB" sz="1400" dirty="0">
                <a:solidFill>
                  <a:srgbClr val="3A3A47"/>
                </a:solidFill>
                <a:effectLst/>
                <a:latin typeface="Palatino" pitchFamily="2" charset="77"/>
              </a:rPr>
              <a:t>, which has attributes such as promotion name, item discount amount, promotion type, category, start and end dates, and quantities for that promotion. </a:t>
            </a:r>
            <a:r>
              <a:rPr lang="en-GB" sz="1400" dirty="0">
                <a:solidFill>
                  <a:schemeClr val="accent1"/>
                </a:solidFill>
                <a:effectLst/>
                <a:latin typeface="Palatino" pitchFamily="2" charset="77"/>
              </a:rPr>
              <a:t>With this promotion dimension, the business can track the effectiveness of the promotion, view trends for different types of promotions, and undertake related analytics. </a:t>
            </a:r>
          </a:p>
          <a:p>
            <a:pPr indent="177800" algn="justLow">
              <a:spcBef>
                <a:spcPts val="400"/>
              </a:spcBef>
              <a:spcAft>
                <a:spcPts val="300"/>
              </a:spcAft>
            </a:pPr>
            <a:r>
              <a:rPr lang="en-GB" sz="1400" dirty="0">
                <a:solidFill>
                  <a:srgbClr val="3A3A47"/>
                </a:solidFill>
                <a:effectLst/>
                <a:latin typeface="Palatino" pitchFamily="2" charset="77"/>
              </a:rPr>
              <a:t>The fact table </a:t>
            </a:r>
            <a:r>
              <a:rPr lang="en-GB" sz="1400" i="1" dirty="0" err="1">
                <a:solidFill>
                  <a:srgbClr val="3A3A47"/>
                </a:solidFill>
                <a:effectLst/>
                <a:latin typeface="Palatino" pitchFamily="2" charset="77"/>
              </a:rPr>
              <a:t>FactSalesReason</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has the foreign key </a:t>
            </a:r>
            <a:r>
              <a:rPr lang="en-GB" sz="1400" i="1" dirty="0" err="1">
                <a:solidFill>
                  <a:srgbClr val="3A3A47"/>
                </a:solidFill>
                <a:effectLst/>
                <a:latin typeface="Palatino" pitchFamily="2" charset="77"/>
              </a:rPr>
              <a:t>SalesReasonKey</a:t>
            </a:r>
            <a:r>
              <a:rPr lang="en-GB" sz="1400" i="1" dirty="0">
                <a:solidFill>
                  <a:srgbClr val="3A3A47"/>
                </a:solidFill>
                <a:effectLst/>
                <a:latin typeface="Palatino" pitchFamily="2" charset="77"/>
              </a:rPr>
              <a:t> </a:t>
            </a:r>
            <a:r>
              <a:rPr lang="en-GB" sz="1400" dirty="0">
                <a:solidFill>
                  <a:srgbClr val="3A3A47"/>
                </a:solidFill>
                <a:effectLst/>
                <a:latin typeface="Palatino" pitchFamily="2" charset="77"/>
              </a:rPr>
              <a:t>that links to the casual dimension </a:t>
            </a:r>
            <a:r>
              <a:rPr lang="en-GB" sz="1400" i="1" dirty="0" err="1">
                <a:solidFill>
                  <a:srgbClr val="3A3A47"/>
                </a:solidFill>
                <a:effectLst/>
                <a:latin typeface="Palatino" pitchFamily="2" charset="77"/>
              </a:rPr>
              <a:t>DimSalesReason</a:t>
            </a:r>
            <a:r>
              <a:rPr lang="en-GB" sz="1400" dirty="0">
                <a:solidFill>
                  <a:srgbClr val="3A3A47"/>
                </a:solidFill>
                <a:effectLst/>
                <a:latin typeface="Palatino" pitchFamily="2" charset="77"/>
              </a:rPr>
              <a:t>, which has the attributes for </a:t>
            </a:r>
            <a:r>
              <a:rPr lang="en-GB" sz="1400" dirty="0">
                <a:solidFill>
                  <a:schemeClr val="accent1"/>
                </a:solidFill>
                <a:effectLst/>
                <a:latin typeface="Palatino" pitchFamily="2" charset="77"/>
              </a:rPr>
              <a:t>why somebody bought or returned a product. These reasons might be captured by a call </a:t>
            </a:r>
            <a:r>
              <a:rPr lang="en-GB" sz="1400" dirty="0" err="1">
                <a:solidFill>
                  <a:schemeClr val="accent1"/>
                </a:solidFill>
                <a:effectLst/>
                <a:latin typeface="Palatino" pitchFamily="2" charset="77"/>
              </a:rPr>
              <a:t>center</a:t>
            </a:r>
            <a:r>
              <a:rPr lang="en-GB" sz="1400" dirty="0">
                <a:solidFill>
                  <a:schemeClr val="accent1"/>
                </a:solidFill>
                <a:effectLst/>
                <a:latin typeface="Palatino" pitchFamily="2" charset="77"/>
              </a:rPr>
              <a:t> worker, by a salesperson, or online in a survey. The information provided by the causal dimensions is invaluable to the marketing and sales analytics. </a:t>
            </a:r>
            <a:endParaRPr lang="en-GB" sz="1400" dirty="0">
              <a:solidFill>
                <a:schemeClr val="accent1"/>
              </a:solidFill>
              <a:effectLst/>
            </a:endParaRPr>
          </a:p>
        </p:txBody>
      </p:sp>
    </p:spTree>
    <p:extLst>
      <p:ext uri="{BB962C8B-B14F-4D97-AF65-F5344CB8AC3E}">
        <p14:creationId xmlns:p14="http://schemas.microsoft.com/office/powerpoint/2010/main" val="189794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0"/>
            <a:ext cx="9979500" cy="1464870"/>
          </a:xfrm>
        </p:spPr>
        <p:txBody>
          <a:bodyPr>
            <a:normAutofit/>
          </a:bodyPr>
          <a:lstStyle/>
          <a:p>
            <a:r>
              <a:rPr lang="en-US" sz="4000" dirty="0"/>
              <a:t>Multivalued Dimensions</a:t>
            </a:r>
          </a:p>
        </p:txBody>
      </p:sp>
      <p:sp>
        <p:nvSpPr>
          <p:cNvPr id="6" name="Slide Number Placeholder 5">
            <a:extLst>
              <a:ext uri="{FF2B5EF4-FFF2-40B4-BE49-F238E27FC236}">
                <a16:creationId xmlns:a16="http://schemas.microsoft.com/office/drawing/2014/main" id="{6FE5A28D-2EF2-516E-BE5B-E8358197B79E}"/>
              </a:ext>
            </a:extLst>
          </p:cNvPr>
          <p:cNvSpPr>
            <a:spLocks noGrp="1"/>
          </p:cNvSpPr>
          <p:nvPr>
            <p:ph type="sldNum" sz="quarter" idx="12"/>
          </p:nvPr>
        </p:nvSpPr>
        <p:spPr/>
        <p:txBody>
          <a:bodyPr/>
          <a:lstStyle/>
          <a:p>
            <a:fld id="{DD40C559-0D42-4D76-92B1-8C19F3BDA397}" type="slidenum">
              <a:rPr lang="en-US" smtClean="0"/>
              <a:t>41</a:t>
            </a:fld>
            <a:endParaRPr lang="en-US"/>
          </a:p>
        </p:txBody>
      </p:sp>
      <p:sp>
        <p:nvSpPr>
          <p:cNvPr id="7" name="TextBox 6">
            <a:extLst>
              <a:ext uri="{FF2B5EF4-FFF2-40B4-BE49-F238E27FC236}">
                <a16:creationId xmlns:a16="http://schemas.microsoft.com/office/drawing/2014/main" id="{A1E84E98-0AAD-AFEA-96D0-6723DF4F5F24}"/>
              </a:ext>
            </a:extLst>
          </p:cNvPr>
          <p:cNvSpPr txBox="1"/>
          <p:nvPr/>
        </p:nvSpPr>
        <p:spPr>
          <a:xfrm>
            <a:off x="571474" y="1181732"/>
            <a:ext cx="8878484" cy="5842625"/>
          </a:xfrm>
          <a:prstGeom prst="rect">
            <a:avLst/>
          </a:prstGeom>
          <a:noFill/>
        </p:spPr>
        <p:txBody>
          <a:bodyPr wrap="square">
            <a:spAutoFit/>
          </a:bodyPr>
          <a:lstStyle/>
          <a:p>
            <a:pPr marL="285750" indent="-285750">
              <a:spcBef>
                <a:spcPts val="500"/>
              </a:spcBef>
              <a:spcAft>
                <a:spcPts val="500"/>
              </a:spcAft>
              <a:buFont typeface="Arial" panose="020B0604020202020204" pitchFamily="34" charset="0"/>
              <a:buChar char="•"/>
            </a:pPr>
            <a:r>
              <a:rPr lang="en-GB" sz="1400" dirty="0">
                <a:solidFill>
                  <a:srgbClr val="3A3A47"/>
                </a:solidFill>
                <a:latin typeface="Palatino" pitchFamily="2" charset="77"/>
              </a:rPr>
              <a:t>When you start to encounter </a:t>
            </a:r>
            <a:r>
              <a:rPr lang="en-GB" sz="1400" dirty="0">
                <a:solidFill>
                  <a:schemeClr val="accent1"/>
                </a:solidFill>
                <a:latin typeface="Palatino" pitchFamily="2" charset="77"/>
              </a:rPr>
              <a:t>more complicated data situations that require advanced data </a:t>
            </a:r>
            <a:r>
              <a:rPr lang="en-GB" sz="1400" dirty="0" err="1">
                <a:solidFill>
                  <a:schemeClr val="accent1"/>
                </a:solidFill>
                <a:latin typeface="Palatino" pitchFamily="2" charset="77"/>
              </a:rPr>
              <a:t>modeling</a:t>
            </a:r>
            <a:r>
              <a:rPr lang="en-GB" sz="1400" dirty="0">
                <a:solidFill>
                  <a:schemeClr val="accent1"/>
                </a:solidFill>
                <a:latin typeface="Palatino" pitchFamily="2" charset="77"/>
              </a:rPr>
              <a:t> techniques, you may need to use a multivalued dimension situation</a:t>
            </a:r>
            <a:r>
              <a:rPr lang="en-GB" sz="1400" dirty="0">
                <a:solidFill>
                  <a:srgbClr val="3A3A47"/>
                </a:solidFill>
                <a:latin typeface="Palatino" pitchFamily="2" charset="77"/>
              </a:rPr>
              <a:t>. </a:t>
            </a:r>
          </a:p>
          <a:p>
            <a:pPr marL="285750" indent="-285750">
              <a:spcBef>
                <a:spcPts val="500"/>
              </a:spcBef>
              <a:spcAft>
                <a:spcPts val="500"/>
              </a:spcAft>
              <a:buFont typeface="Arial" panose="020B0604020202020204" pitchFamily="34" charset="0"/>
              <a:buChar char="•"/>
            </a:pPr>
            <a:r>
              <a:rPr lang="en-GB" sz="1400" dirty="0">
                <a:solidFill>
                  <a:srgbClr val="3A3A47"/>
                </a:solidFill>
                <a:latin typeface="Palatino" pitchFamily="2" charset="77"/>
              </a:rPr>
              <a:t>These kinds of situations arise </a:t>
            </a:r>
            <a:r>
              <a:rPr lang="en-GB" sz="1400" dirty="0">
                <a:solidFill>
                  <a:schemeClr val="accent1"/>
                </a:solidFill>
                <a:latin typeface="Palatino" pitchFamily="2" charset="77"/>
              </a:rPr>
              <a:t>when a fact measurement is associated with multiple values in a dimensional table</a:t>
            </a:r>
            <a:r>
              <a:rPr lang="en-GB" sz="1400" dirty="0">
                <a:solidFill>
                  <a:srgbClr val="3A3A47"/>
                </a:solidFill>
                <a:latin typeface="Palatino" pitchFamily="2" charset="77"/>
              </a:rPr>
              <a:t>. This is opposed to the more typical scenario, in which a fact measurement is associated with one value in a dimension, allowing a normal fact and dimensional star schema</a:t>
            </a:r>
            <a:r>
              <a:rPr lang="en-GB" sz="1400" dirty="0">
                <a:solidFill>
                  <a:srgbClr val="3A3A47"/>
                </a:solidFill>
                <a:effectLst/>
                <a:latin typeface="Palatino" pitchFamily="2" charset="77"/>
              </a:rPr>
              <a:t>. </a:t>
            </a:r>
          </a:p>
          <a:p>
            <a:pPr marL="285750" indent="-285750">
              <a:spcBef>
                <a:spcPts val="500"/>
              </a:spcBef>
              <a:spcAft>
                <a:spcPts val="500"/>
              </a:spcAft>
              <a:buFont typeface="Arial" panose="020B0604020202020204" pitchFamily="34" charset="0"/>
              <a:buChar char="•"/>
            </a:pPr>
            <a:r>
              <a:rPr lang="en-GB" sz="1400" dirty="0">
                <a:solidFill>
                  <a:srgbClr val="C00000"/>
                </a:solidFill>
                <a:latin typeface="Palatino" pitchFamily="2" charset="77"/>
              </a:rPr>
              <a:t>Health care </a:t>
            </a:r>
            <a:r>
              <a:rPr lang="en-GB" sz="1400" dirty="0">
                <a:solidFill>
                  <a:srgbClr val="3A3A47"/>
                </a:solidFill>
                <a:latin typeface="Palatino" pitchFamily="2" charset="77"/>
              </a:rPr>
              <a:t>is a common real-world example of multivalued dimensions. A patient arrives at the emergency room after a vertigo episode caused him to fall and break his arm. He will have at least two diagnoses— vertigo and broken arm—and will require several types of treatments for the vertigo and setting the broken bone. The hospital has </a:t>
            </a:r>
            <a:r>
              <a:rPr lang="en-GB" sz="1400" dirty="0">
                <a:solidFill>
                  <a:schemeClr val="accent5">
                    <a:lumMod val="75000"/>
                  </a:schemeClr>
                </a:solidFill>
                <a:latin typeface="Palatino" pitchFamily="2" charset="77"/>
              </a:rPr>
              <a:t>diagnostic code</a:t>
            </a:r>
            <a:r>
              <a:rPr lang="en-GB" sz="1400" dirty="0">
                <a:solidFill>
                  <a:srgbClr val="3A3A47"/>
                </a:solidFill>
                <a:latin typeface="Palatino" pitchFamily="2" charset="77"/>
              </a:rPr>
              <a:t>s for each ailment and </a:t>
            </a:r>
            <a:r>
              <a:rPr lang="en-GB" sz="1400" dirty="0">
                <a:solidFill>
                  <a:schemeClr val="accent5">
                    <a:lumMod val="75000"/>
                  </a:schemeClr>
                </a:solidFill>
                <a:latin typeface="Palatino" pitchFamily="2" charset="77"/>
              </a:rPr>
              <a:t>procedure codes </a:t>
            </a:r>
            <a:r>
              <a:rPr lang="en-GB" sz="1400" dirty="0">
                <a:solidFill>
                  <a:srgbClr val="3A3A47"/>
                </a:solidFill>
                <a:latin typeface="Palatino" pitchFamily="2" charset="77"/>
              </a:rPr>
              <a:t>for each treatment. The hospital must </a:t>
            </a:r>
            <a:r>
              <a:rPr lang="en-GB" sz="1400" dirty="0">
                <a:solidFill>
                  <a:schemeClr val="accent5">
                    <a:lumMod val="75000"/>
                  </a:schemeClr>
                </a:solidFill>
                <a:latin typeface="Palatino" pitchFamily="2" charset="77"/>
              </a:rPr>
              <a:t>track all of the codes </a:t>
            </a:r>
            <a:r>
              <a:rPr lang="en-GB" sz="1400" dirty="0">
                <a:solidFill>
                  <a:srgbClr val="3A3A47"/>
                </a:solidFill>
                <a:latin typeface="Palatino" pitchFamily="2" charset="77"/>
              </a:rPr>
              <a:t>for this patient’s visit and any subsequent visits. </a:t>
            </a:r>
          </a:p>
          <a:p>
            <a:pPr marL="285750" indent="-285750">
              <a:spcBef>
                <a:spcPts val="500"/>
              </a:spcBef>
              <a:spcAft>
                <a:spcPts val="500"/>
              </a:spcAft>
              <a:buFont typeface="Arial" panose="020B0604020202020204" pitchFamily="34" charset="0"/>
              <a:buChar char="•"/>
            </a:pPr>
            <a:r>
              <a:rPr lang="en-GB" sz="1400" dirty="0">
                <a:solidFill>
                  <a:srgbClr val="C00000"/>
                </a:solidFill>
                <a:latin typeface="Palatino" pitchFamily="2" charset="77"/>
              </a:rPr>
              <a:t>Insurance and financial accounts </a:t>
            </a:r>
            <a:r>
              <a:rPr lang="en-GB" sz="1400" dirty="0">
                <a:solidFill>
                  <a:srgbClr val="3A3A47"/>
                </a:solidFill>
                <a:latin typeface="Palatino" pitchFamily="2" charset="77"/>
              </a:rPr>
              <a:t>provide another example. It is common for financial accounts and certain types of insurance policies to be associated </a:t>
            </a:r>
            <a:r>
              <a:rPr lang="en-GB" sz="1400" dirty="0">
                <a:solidFill>
                  <a:schemeClr val="accent5">
                    <a:lumMod val="75000"/>
                  </a:schemeClr>
                </a:solidFill>
                <a:latin typeface="Palatino" pitchFamily="2" charset="77"/>
              </a:rPr>
              <a:t>with two account owners or policy holders</a:t>
            </a:r>
            <a:r>
              <a:rPr lang="en-GB" sz="1400" dirty="0">
                <a:solidFill>
                  <a:srgbClr val="3A3A47"/>
                </a:solidFill>
                <a:latin typeface="Palatino" pitchFamily="2" charset="77"/>
              </a:rPr>
              <a:t>. </a:t>
            </a:r>
          </a:p>
          <a:p>
            <a:pPr marL="285750" indent="-285750">
              <a:spcBef>
                <a:spcPts val="500"/>
              </a:spcBef>
              <a:spcAft>
                <a:spcPts val="500"/>
              </a:spcAft>
              <a:buFont typeface="Arial" panose="020B0604020202020204" pitchFamily="34" charset="0"/>
              <a:buChar char="•"/>
            </a:pPr>
            <a:r>
              <a:rPr lang="en-GB" sz="1400" dirty="0">
                <a:solidFill>
                  <a:srgbClr val="3A3A47"/>
                </a:solidFill>
                <a:latin typeface="Palatino" pitchFamily="2" charset="77"/>
              </a:rPr>
              <a:t>There are three typical approaches to handling these complicated data situations: </a:t>
            </a:r>
          </a:p>
          <a:p>
            <a:pPr marL="733425" indent="-342900">
              <a:spcBef>
                <a:spcPts val="300"/>
              </a:spcBef>
              <a:spcAft>
                <a:spcPts val="400"/>
              </a:spcAft>
              <a:buFont typeface="+mj-lt"/>
              <a:buAutoNum type="arabicPeriod"/>
            </a:pPr>
            <a:r>
              <a:rPr lang="en-GB" sz="1400" b="1" dirty="0">
                <a:solidFill>
                  <a:srgbClr val="3A3A47"/>
                </a:solidFill>
                <a:latin typeface="Palatino" pitchFamily="2" charset="77"/>
              </a:rPr>
              <a:t>Pick one value, ignore others: </a:t>
            </a:r>
            <a:r>
              <a:rPr lang="en-GB" sz="1400" dirty="0">
                <a:solidFill>
                  <a:srgbClr val="3A3A47"/>
                </a:solidFill>
                <a:latin typeface="Palatino" pitchFamily="2" charset="77"/>
              </a:rPr>
              <a:t>the problem, of course, is that if you pick one specific value and ignore the others, you lose all the other details. If the details are essential such as in the healthcare example, the details are lost.</a:t>
            </a:r>
          </a:p>
          <a:p>
            <a:pPr marL="733425" indent="-342900">
              <a:spcBef>
                <a:spcPts val="300"/>
              </a:spcBef>
              <a:spcAft>
                <a:spcPts val="400"/>
              </a:spcAft>
              <a:buFont typeface="+mj-lt"/>
              <a:buAutoNum type="arabicPeriod"/>
            </a:pPr>
            <a:r>
              <a:rPr lang="en-GB" sz="1400" b="1" dirty="0">
                <a:solidFill>
                  <a:srgbClr val="3A3A47"/>
                </a:solidFill>
                <a:latin typeface="Palatino" pitchFamily="2" charset="77"/>
              </a:rPr>
              <a:t>Extend the attributes: </a:t>
            </a:r>
            <a:r>
              <a:rPr lang="en-GB" sz="1400" dirty="0">
                <a:solidFill>
                  <a:srgbClr val="3A3A47"/>
                </a:solidFill>
                <a:latin typeface="Palatino" pitchFamily="2" charset="77"/>
              </a:rPr>
              <a:t>extend the dimension attributes to include a fixed number of </a:t>
            </a:r>
            <a:r>
              <a:rPr lang="en-GB" sz="1400" dirty="0" err="1">
                <a:solidFill>
                  <a:srgbClr val="3A3A47"/>
                </a:solidFill>
                <a:latin typeface="Palatino" pitchFamily="2" charset="77"/>
              </a:rPr>
              <a:t>multivalue</a:t>
            </a:r>
            <a:r>
              <a:rPr lang="en-GB" sz="1400" dirty="0">
                <a:solidFill>
                  <a:srgbClr val="3A3A47"/>
                </a:solidFill>
                <a:latin typeface="Palatino" pitchFamily="2" charset="77"/>
              </a:rPr>
              <a:t> dimensions. this creates a list within the dimensional row. For example, the hospital could assume no one will have more than 10 diagnoses, so you would put in 10 columns, one for each code (or make it 20 to add a buffer). It’s a quick way to solve the problem when you can assume that there is an upper bound to the number of times that an attribute can occur. But it is limited by the context of the upper bound, and, more importantly, that you’re imposing a repeating group into your dimensional row. </a:t>
            </a:r>
          </a:p>
          <a:p>
            <a:pPr marL="733425" indent="-342900">
              <a:spcBef>
                <a:spcPts val="300"/>
              </a:spcBef>
              <a:spcAft>
                <a:spcPts val="400"/>
              </a:spcAft>
              <a:buFont typeface="+mj-lt"/>
              <a:buAutoNum type="arabicPeriod"/>
            </a:pPr>
            <a:r>
              <a:rPr lang="en-GB" sz="1400" b="1" dirty="0">
                <a:solidFill>
                  <a:srgbClr val="3A3A47"/>
                </a:solidFill>
                <a:latin typeface="Palatino" pitchFamily="2" charset="77"/>
              </a:rPr>
              <a:t>Create a bridge table</a:t>
            </a:r>
            <a:r>
              <a:rPr lang="en-GB" sz="1400" dirty="0">
                <a:solidFill>
                  <a:srgbClr val="3A3A47"/>
                </a:solidFill>
                <a:latin typeface="Palatino" pitchFamily="2" charset="77"/>
              </a:rPr>
              <a:t>: (next slide).</a:t>
            </a:r>
          </a:p>
        </p:txBody>
      </p:sp>
    </p:spTree>
    <p:extLst>
      <p:ext uri="{BB962C8B-B14F-4D97-AF65-F5344CB8AC3E}">
        <p14:creationId xmlns:p14="http://schemas.microsoft.com/office/powerpoint/2010/main" val="3676395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0"/>
            <a:ext cx="9979500" cy="1464870"/>
          </a:xfrm>
        </p:spPr>
        <p:txBody>
          <a:bodyPr>
            <a:normAutofit/>
          </a:bodyPr>
          <a:lstStyle/>
          <a:p>
            <a:r>
              <a:rPr lang="en-US" sz="4000" dirty="0"/>
              <a:t>Multivalued Dimensions: Bridge table approach</a:t>
            </a:r>
          </a:p>
        </p:txBody>
      </p:sp>
      <p:grpSp>
        <p:nvGrpSpPr>
          <p:cNvPr id="5" name="Group 4"/>
          <p:cNvGrpSpPr>
            <a:grpSpLocks noGrp="1" noUngrp="1" noChangeAspect="1"/>
          </p:cNvGrpSpPr>
          <p:nvPr/>
        </p:nvGrpSpPr>
        <p:grpSpPr>
          <a:xfrm>
            <a:off x="1206494" y="1327396"/>
            <a:ext cx="8375662" cy="2554907"/>
            <a:chOff x="457200" y="2459038"/>
            <a:chExt cx="11277600" cy="3440112"/>
          </a:xfrm>
        </p:grpSpPr>
        <p:pic>
          <p:nvPicPr>
            <p:cNvPr id="3" name="Picture 2" descr="f10-3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459038"/>
              <a:ext cx="11277600" cy="3059112"/>
            </a:xfrm>
            <a:prstGeom prst="rect">
              <a:avLst/>
            </a:prstGeom>
            <a:noFill/>
            <a:ln>
              <a:noFill/>
            </a:ln>
          </p:spPr>
        </p:pic>
        <p:sp>
          <p:nvSpPr>
            <p:cNvPr id="4" name="Rectangle 3"/>
            <p:cNvSpPr/>
            <p:nvPr/>
          </p:nvSpPr>
          <p:spPr>
            <a:xfrm>
              <a:off x="457200" y="5556250"/>
              <a:ext cx="11277600" cy="342900"/>
            </a:xfrm>
            <a:prstGeom prst="rect">
              <a:avLst/>
            </a:prstGeom>
            <a:noFill/>
            <a:ln>
              <a:noFill/>
            </a:ln>
          </p:spPr>
          <p:txBody>
            <a:bodyPr anchor="ctr">
              <a:normAutofit fontScale="62500" lnSpcReduction="20000"/>
            </a:bodyPr>
            <a:lstStyle/>
            <a:p>
              <a:pPr algn="ctr"/>
              <a:r>
                <a:rPr lang="en-US" sz="2124" dirty="0"/>
                <a:t>f10-32</a:t>
              </a:r>
            </a:p>
          </p:txBody>
        </p:sp>
      </p:grpSp>
      <p:sp>
        <p:nvSpPr>
          <p:cNvPr id="6" name="Slide Number Placeholder 5">
            <a:extLst>
              <a:ext uri="{FF2B5EF4-FFF2-40B4-BE49-F238E27FC236}">
                <a16:creationId xmlns:a16="http://schemas.microsoft.com/office/drawing/2014/main" id="{6FE5A28D-2EF2-516E-BE5B-E8358197B79E}"/>
              </a:ext>
            </a:extLst>
          </p:cNvPr>
          <p:cNvSpPr>
            <a:spLocks noGrp="1"/>
          </p:cNvSpPr>
          <p:nvPr>
            <p:ph type="sldNum" sz="quarter" idx="12"/>
          </p:nvPr>
        </p:nvSpPr>
        <p:spPr/>
        <p:txBody>
          <a:bodyPr/>
          <a:lstStyle/>
          <a:p>
            <a:fld id="{DD40C559-0D42-4D76-92B1-8C19F3BDA397}" type="slidenum">
              <a:rPr lang="en-US" smtClean="0"/>
              <a:t>42</a:t>
            </a:fld>
            <a:endParaRPr lang="en-US"/>
          </a:p>
        </p:txBody>
      </p:sp>
      <p:sp>
        <p:nvSpPr>
          <p:cNvPr id="8" name="TextBox 7">
            <a:extLst>
              <a:ext uri="{FF2B5EF4-FFF2-40B4-BE49-F238E27FC236}">
                <a16:creationId xmlns:a16="http://schemas.microsoft.com/office/drawing/2014/main" id="{2C78600C-B147-8F9F-9760-D879D984B227}"/>
              </a:ext>
            </a:extLst>
          </p:cNvPr>
          <p:cNvSpPr txBox="1"/>
          <p:nvPr/>
        </p:nvSpPr>
        <p:spPr>
          <a:xfrm>
            <a:off x="779075" y="4039667"/>
            <a:ext cx="9230500" cy="2669962"/>
          </a:xfrm>
          <a:prstGeom prst="rect">
            <a:avLst/>
          </a:prstGeom>
          <a:noFill/>
        </p:spPr>
        <p:txBody>
          <a:bodyPr wrap="square">
            <a:spAutoFit/>
          </a:bodyPr>
          <a:lstStyle/>
          <a:p>
            <a:pPr indent="325438" algn="justLow">
              <a:spcBef>
                <a:spcPts val="400"/>
              </a:spcBef>
              <a:spcAft>
                <a:spcPts val="300"/>
              </a:spcAft>
            </a:pPr>
            <a:r>
              <a:rPr lang="en-GB" sz="1500" dirty="0">
                <a:solidFill>
                  <a:srgbClr val="3A3A47"/>
                </a:solidFill>
                <a:effectLst/>
                <a:latin typeface="Palatino" pitchFamily="2" charset="77"/>
              </a:rPr>
              <a:t>The bridge table needs to support the many-to-many relationships between a fact table and associated dimensions. The example in </a:t>
            </a:r>
            <a:r>
              <a:rPr lang="en-GB" sz="1500" b="1" dirty="0">
                <a:solidFill>
                  <a:srgbClr val="D1002B"/>
                </a:solidFill>
                <a:effectLst/>
                <a:latin typeface="NotoSerif"/>
              </a:rPr>
              <a:t>Figure 10.32 </a:t>
            </a:r>
            <a:r>
              <a:rPr lang="en-GB" sz="1500" dirty="0">
                <a:solidFill>
                  <a:srgbClr val="3A3A47"/>
                </a:solidFill>
                <a:effectLst/>
                <a:latin typeface="Palatino" pitchFamily="2" charset="77"/>
              </a:rPr>
              <a:t>depicts:</a:t>
            </a:r>
            <a:endParaRPr lang="en-GB" sz="1500" dirty="0">
              <a:effectLst/>
            </a:endParaRPr>
          </a:p>
          <a:p>
            <a:pPr marL="177800" indent="-161925" algn="justLow">
              <a:spcBef>
                <a:spcPts val="400"/>
              </a:spcBef>
              <a:spcAft>
                <a:spcPts val="300"/>
              </a:spcAft>
            </a:pPr>
            <a:r>
              <a:rPr lang="en-GB" sz="1500" dirty="0">
                <a:solidFill>
                  <a:srgbClr val="3A3A47"/>
                </a:solidFill>
                <a:effectLst/>
                <a:latin typeface="Palatino" pitchFamily="2" charset="77"/>
              </a:rPr>
              <a:t>• </a:t>
            </a:r>
            <a:r>
              <a:rPr lang="en-GB" sz="1500" b="1" dirty="0">
                <a:solidFill>
                  <a:srgbClr val="3A3A47"/>
                </a:solidFill>
                <a:effectLst/>
                <a:latin typeface="Palatino" pitchFamily="2" charset="77"/>
              </a:rPr>
              <a:t>Fact table: </a:t>
            </a:r>
            <a:r>
              <a:rPr lang="en-GB" sz="1500" i="1" dirty="0" err="1">
                <a:solidFill>
                  <a:srgbClr val="3A3A47"/>
                </a:solidFill>
                <a:effectLst/>
                <a:latin typeface="Palatino" pitchFamily="2" charset="77"/>
              </a:rPr>
              <a:t>FactBillingLineItem</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with information about the patient, about the provider (doctor), treatment date, what organization the doctor is from, other key information such as treatment and location. It contains the foreign key </a:t>
            </a:r>
            <a:r>
              <a:rPr lang="en-GB" sz="1500" i="1" dirty="0" err="1">
                <a:solidFill>
                  <a:srgbClr val="3A3A47"/>
                </a:solidFill>
                <a:effectLst/>
                <a:latin typeface="Palatino" pitchFamily="2" charset="77"/>
              </a:rPr>
              <a:t>DiagnosisGroupKey</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that links to the bridge table. </a:t>
            </a:r>
          </a:p>
          <a:p>
            <a:pPr marL="177800" indent="-161925" algn="justLow">
              <a:spcBef>
                <a:spcPts val="400"/>
              </a:spcBef>
              <a:spcAft>
                <a:spcPts val="300"/>
              </a:spcAft>
            </a:pPr>
            <a:r>
              <a:rPr lang="en-GB" sz="1500" dirty="0">
                <a:solidFill>
                  <a:srgbClr val="3A3A47"/>
                </a:solidFill>
                <a:effectLst/>
                <a:latin typeface="Palatino" pitchFamily="2" charset="77"/>
              </a:rPr>
              <a:t>• </a:t>
            </a:r>
            <a:r>
              <a:rPr lang="en-GB" sz="1500" b="1" dirty="0">
                <a:solidFill>
                  <a:srgbClr val="3A3A47"/>
                </a:solidFill>
                <a:effectLst/>
                <a:latin typeface="Palatino" pitchFamily="2" charset="77"/>
              </a:rPr>
              <a:t>Bridge table: </a:t>
            </a:r>
            <a:r>
              <a:rPr lang="en-GB" sz="1500" i="1" dirty="0" err="1">
                <a:solidFill>
                  <a:srgbClr val="3A3A47"/>
                </a:solidFill>
                <a:effectLst/>
                <a:latin typeface="Palatino" pitchFamily="2" charset="77"/>
              </a:rPr>
              <a:t>DiagnosisGroupBridge</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with the </a:t>
            </a:r>
            <a:r>
              <a:rPr lang="en-GB" sz="1500" i="1" dirty="0" err="1">
                <a:solidFill>
                  <a:srgbClr val="3A3A47"/>
                </a:solidFill>
                <a:effectLst/>
                <a:latin typeface="Palatino" pitchFamily="2" charset="77"/>
              </a:rPr>
              <a:t>DiagnosisGroupKey</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that is used to group the set of diagnoses that a patient encountered in a visit to a provider (i.e., a row in the fact table), the foreign key </a:t>
            </a:r>
            <a:r>
              <a:rPr lang="en-GB" sz="1500" i="1" dirty="0" err="1">
                <a:solidFill>
                  <a:srgbClr val="3A3A47"/>
                </a:solidFill>
                <a:effectLst/>
                <a:latin typeface="Palatino" pitchFamily="2" charset="77"/>
              </a:rPr>
              <a:t>DiagnosisKey</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linking to the dimension table, and a weighting factor (discussed in the following section). </a:t>
            </a:r>
            <a:endParaRPr lang="en-GB" sz="1500" dirty="0">
              <a:effectLst/>
            </a:endParaRPr>
          </a:p>
          <a:p>
            <a:pPr marL="227013" indent="-211138" algn="justLow">
              <a:spcBef>
                <a:spcPts val="400"/>
              </a:spcBef>
              <a:spcAft>
                <a:spcPts val="300"/>
              </a:spcAft>
            </a:pPr>
            <a:r>
              <a:rPr lang="en-GB" sz="1500" dirty="0">
                <a:solidFill>
                  <a:srgbClr val="3A3A47"/>
                </a:solidFill>
                <a:effectLst/>
                <a:latin typeface="Palatino" pitchFamily="2" charset="77"/>
              </a:rPr>
              <a:t>• </a:t>
            </a:r>
            <a:r>
              <a:rPr lang="en-GB" sz="1500" b="1" dirty="0">
                <a:solidFill>
                  <a:srgbClr val="3A3A47"/>
                </a:solidFill>
                <a:effectLst/>
                <a:latin typeface="Palatino" pitchFamily="2" charset="77"/>
              </a:rPr>
              <a:t>Dimension table: </a:t>
            </a:r>
            <a:r>
              <a:rPr lang="en-GB" sz="1500" i="1" dirty="0" err="1">
                <a:solidFill>
                  <a:srgbClr val="3A3A47"/>
                </a:solidFill>
                <a:effectLst/>
                <a:latin typeface="Palatino" pitchFamily="2" charset="77"/>
              </a:rPr>
              <a:t>DimDiagnosis</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with a primary key of </a:t>
            </a:r>
            <a:r>
              <a:rPr lang="en-GB" sz="1500" i="1" dirty="0" err="1">
                <a:solidFill>
                  <a:srgbClr val="3A3A47"/>
                </a:solidFill>
                <a:effectLst/>
                <a:latin typeface="Palatino" pitchFamily="2" charset="77"/>
              </a:rPr>
              <a:t>DiagnosisKey</a:t>
            </a:r>
            <a:r>
              <a:rPr lang="en-GB" sz="1500" i="1" dirty="0">
                <a:solidFill>
                  <a:srgbClr val="3A3A47"/>
                </a:solidFill>
                <a:effectLst/>
                <a:latin typeface="Palatino" pitchFamily="2" charset="77"/>
              </a:rPr>
              <a:t> </a:t>
            </a:r>
            <a:r>
              <a:rPr lang="en-GB" sz="1500" dirty="0">
                <a:solidFill>
                  <a:srgbClr val="3A3A47"/>
                </a:solidFill>
                <a:effectLst/>
                <a:latin typeface="Palatino" pitchFamily="2" charset="77"/>
              </a:rPr>
              <a:t>and several types of medical terms or categorizations that are applicable to that diagnosis. </a:t>
            </a:r>
            <a:endParaRPr lang="en-GB" sz="1500" dirty="0">
              <a:effectLst/>
            </a:endParaRPr>
          </a:p>
        </p:txBody>
      </p:sp>
    </p:spTree>
    <p:extLst>
      <p:ext uri="{BB962C8B-B14F-4D97-AF65-F5344CB8AC3E}">
        <p14:creationId xmlns:p14="http://schemas.microsoft.com/office/powerpoint/2010/main" val="2421359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0"/>
            <a:ext cx="9979500" cy="1464870"/>
          </a:xfrm>
        </p:spPr>
        <p:txBody>
          <a:bodyPr>
            <a:normAutofit/>
          </a:bodyPr>
          <a:lstStyle/>
          <a:p>
            <a:r>
              <a:rPr lang="en-US" sz="3200" dirty="0"/>
              <a:t>Multivalued Dimensions: Bridge table approach (Cont.)</a:t>
            </a:r>
          </a:p>
        </p:txBody>
      </p:sp>
      <p:sp>
        <p:nvSpPr>
          <p:cNvPr id="6" name="Slide Number Placeholder 5">
            <a:extLst>
              <a:ext uri="{FF2B5EF4-FFF2-40B4-BE49-F238E27FC236}">
                <a16:creationId xmlns:a16="http://schemas.microsoft.com/office/drawing/2014/main" id="{6FE5A28D-2EF2-516E-BE5B-E8358197B79E}"/>
              </a:ext>
            </a:extLst>
          </p:cNvPr>
          <p:cNvSpPr>
            <a:spLocks noGrp="1"/>
          </p:cNvSpPr>
          <p:nvPr>
            <p:ph type="sldNum" sz="quarter" idx="12"/>
          </p:nvPr>
        </p:nvSpPr>
        <p:spPr/>
        <p:txBody>
          <a:bodyPr/>
          <a:lstStyle/>
          <a:p>
            <a:fld id="{DD40C559-0D42-4D76-92B1-8C19F3BDA397}" type="slidenum">
              <a:rPr lang="en-US" smtClean="0"/>
              <a:t>43</a:t>
            </a:fld>
            <a:endParaRPr lang="en-US"/>
          </a:p>
        </p:txBody>
      </p:sp>
      <p:sp>
        <p:nvSpPr>
          <p:cNvPr id="8" name="TextBox 7">
            <a:extLst>
              <a:ext uri="{FF2B5EF4-FFF2-40B4-BE49-F238E27FC236}">
                <a16:creationId xmlns:a16="http://schemas.microsoft.com/office/drawing/2014/main" id="{2C78600C-B147-8F9F-9760-D879D984B227}"/>
              </a:ext>
            </a:extLst>
          </p:cNvPr>
          <p:cNvSpPr txBox="1"/>
          <p:nvPr/>
        </p:nvSpPr>
        <p:spPr>
          <a:xfrm>
            <a:off x="779075" y="1701202"/>
            <a:ext cx="9230500" cy="5188600"/>
          </a:xfrm>
          <a:prstGeom prst="rect">
            <a:avLst/>
          </a:prstGeom>
          <a:noFill/>
        </p:spPr>
        <p:txBody>
          <a:bodyPr wrap="square">
            <a:spAutoFit/>
          </a:bodyPr>
          <a:lstStyle/>
          <a:p>
            <a:r>
              <a:rPr lang="en-GB" sz="1500" b="1" dirty="0">
                <a:solidFill>
                  <a:srgbClr val="C00000"/>
                </a:solidFill>
                <a:latin typeface="Palatino" pitchFamily="2" charset="77"/>
              </a:rPr>
              <a:t>The weighting factor:</a:t>
            </a:r>
          </a:p>
          <a:p>
            <a:endParaRPr lang="en-GB" sz="1500" dirty="0">
              <a:solidFill>
                <a:srgbClr val="3A3A47"/>
              </a:solidFill>
              <a:latin typeface="Palatino" pitchFamily="2" charset="77"/>
            </a:endParaRPr>
          </a:p>
          <a:p>
            <a:pPr marL="285750" indent="-285750">
              <a:spcBef>
                <a:spcPts val="300"/>
              </a:spcBef>
              <a:spcAft>
                <a:spcPts val="400"/>
              </a:spcAft>
              <a:buFont typeface="Arial" panose="020B0604020202020204" pitchFamily="34" charset="0"/>
              <a:buChar char="•"/>
            </a:pPr>
            <a:r>
              <a:rPr lang="en-GB" sz="1500" dirty="0">
                <a:solidFill>
                  <a:srgbClr val="3A3A47"/>
                </a:solidFill>
                <a:latin typeface="Palatino" pitchFamily="2" charset="77"/>
              </a:rPr>
              <a:t>A bridge table has a weighting factor if all the members of the </a:t>
            </a:r>
            <a:r>
              <a:rPr lang="en-GB" sz="1500" dirty="0" err="1">
                <a:solidFill>
                  <a:srgbClr val="3A3A47"/>
                </a:solidFill>
                <a:latin typeface="Palatino" pitchFamily="2" charset="77"/>
              </a:rPr>
              <a:t>DiagnosisGroupKey</a:t>
            </a:r>
            <a:r>
              <a:rPr lang="en-GB" sz="1500" dirty="0">
                <a:solidFill>
                  <a:srgbClr val="3A3A47"/>
                </a:solidFill>
                <a:latin typeface="Palatino" pitchFamily="2" charset="77"/>
              </a:rPr>
              <a:t> are not considered equal and are determined by a predefined weighting. </a:t>
            </a:r>
          </a:p>
          <a:p>
            <a:pPr marL="285750" indent="-285750">
              <a:spcBef>
                <a:spcPts val="300"/>
              </a:spcBef>
              <a:spcAft>
                <a:spcPts val="400"/>
              </a:spcAft>
              <a:buFont typeface="Arial" panose="020B0604020202020204" pitchFamily="34" charset="0"/>
              <a:buChar char="•"/>
            </a:pPr>
            <a:r>
              <a:rPr lang="en-GB" sz="1500" dirty="0">
                <a:solidFill>
                  <a:srgbClr val="3A3A47"/>
                </a:solidFill>
                <a:latin typeface="Palatino" pitchFamily="2" charset="77"/>
              </a:rPr>
              <a:t>Typically the weighting factor adds up to one. In the example, this relates to one visit to the doctor. </a:t>
            </a:r>
          </a:p>
          <a:p>
            <a:pPr marL="285750" indent="-285750">
              <a:spcBef>
                <a:spcPts val="300"/>
              </a:spcBef>
              <a:spcAft>
                <a:spcPts val="400"/>
              </a:spcAft>
              <a:buFont typeface="Arial" panose="020B0604020202020204" pitchFamily="34" charset="0"/>
              <a:buChar char="•"/>
            </a:pPr>
            <a:r>
              <a:rPr lang="en-GB" sz="1500" dirty="0">
                <a:solidFill>
                  <a:srgbClr val="3A3A47"/>
                </a:solidFill>
                <a:latin typeface="Palatino" pitchFamily="2" charset="77"/>
              </a:rPr>
              <a:t>There are two types of queries with a bridge table: </a:t>
            </a:r>
          </a:p>
          <a:p>
            <a:pPr marL="671513" indent="-358775" algn="justLow">
              <a:spcBef>
                <a:spcPts val="300"/>
              </a:spcBef>
              <a:spcAft>
                <a:spcPts val="400"/>
              </a:spcAft>
              <a:buFont typeface="System Font Regular"/>
              <a:buChar char="-"/>
            </a:pPr>
            <a:r>
              <a:rPr lang="en-GB" sz="1500" b="1" dirty="0">
                <a:solidFill>
                  <a:srgbClr val="3A3A47"/>
                </a:solidFill>
                <a:effectLst/>
                <a:latin typeface="Palatino" pitchFamily="2" charset="77"/>
              </a:rPr>
              <a:t>Queries with a weighting factor to allocate the values. </a:t>
            </a:r>
            <a:r>
              <a:rPr lang="en-GB" sz="1500" dirty="0">
                <a:solidFill>
                  <a:srgbClr val="3A3A47"/>
                </a:solidFill>
                <a:effectLst/>
                <a:latin typeface="Palatino" pitchFamily="2" charset="77"/>
              </a:rPr>
              <a:t>For example, based on a health care insurers’ contract, a health care provider, such as the doctor, will use the weighting factors when “scoring” (i.e., aggregating attributes from the diagnosis dimension). </a:t>
            </a:r>
          </a:p>
          <a:p>
            <a:pPr marL="671513" indent="-358775" algn="justLow">
              <a:spcBef>
                <a:spcPts val="300"/>
              </a:spcBef>
              <a:spcAft>
                <a:spcPts val="400"/>
              </a:spcAft>
              <a:buFont typeface="System Font Regular"/>
              <a:buChar char="-"/>
            </a:pPr>
            <a:r>
              <a:rPr lang="en-GB" sz="1500" b="1" dirty="0">
                <a:solidFill>
                  <a:srgbClr val="3A3A47"/>
                </a:solidFill>
                <a:latin typeface="Palatino" pitchFamily="2" charset="77"/>
              </a:rPr>
              <a:t>Queries without a weighting factor to allocate the values</a:t>
            </a:r>
            <a:r>
              <a:rPr lang="en-GB" sz="1500" dirty="0">
                <a:solidFill>
                  <a:srgbClr val="3A3A47"/>
                </a:solidFill>
                <a:latin typeface="Palatino" pitchFamily="2" charset="77"/>
              </a:rPr>
              <a:t>. In this scenario, the health care provider treats each diagnosis equally and aggregates the diagnosis dimension’s attributes without applying any weighting factor. Suppose you want to know how many times, for example, swine flu was diagnosed. That would be one occurrence in multiple group keys. So you ignore the weighting factor; in this case, you’re just trying to get the total number of diagnosis keys. </a:t>
            </a:r>
          </a:p>
          <a:p>
            <a:pPr marL="312738" algn="justLow">
              <a:spcBef>
                <a:spcPts val="300"/>
              </a:spcBef>
              <a:spcAft>
                <a:spcPts val="400"/>
              </a:spcAft>
            </a:pPr>
            <a:endParaRPr lang="en-GB" sz="1600" dirty="0">
              <a:effectLst/>
            </a:endParaRPr>
          </a:p>
          <a:p>
            <a:pPr marL="285750" indent="-285750">
              <a:spcBef>
                <a:spcPts val="300"/>
              </a:spcBef>
              <a:spcAft>
                <a:spcPts val="400"/>
              </a:spcAft>
              <a:buFont typeface="Arial" panose="020B0604020202020204" pitchFamily="34" charset="0"/>
              <a:buChar char="•"/>
            </a:pPr>
            <a:r>
              <a:rPr lang="en-GB" sz="1500" dirty="0">
                <a:solidFill>
                  <a:schemeClr val="accent6">
                    <a:lumMod val="50000"/>
                  </a:schemeClr>
                </a:solidFill>
                <a:latin typeface="Palatino" pitchFamily="2" charset="77"/>
              </a:rPr>
              <a:t>Using the bridge allows you to perform analysis of facts and dimensions with a many-to-many relationship. It also enables the ability to treat the relationships equally or, as so often happens because the relationships are not all equal, to use a weighting factor based on business rules. </a:t>
            </a:r>
          </a:p>
          <a:p>
            <a:pPr marL="312738" algn="justLow">
              <a:spcBef>
                <a:spcPts val="400"/>
              </a:spcBef>
              <a:spcAft>
                <a:spcPts val="300"/>
              </a:spcAft>
            </a:pPr>
            <a:endParaRPr lang="en-GB" sz="1600" dirty="0">
              <a:effectLst/>
            </a:endParaRPr>
          </a:p>
        </p:txBody>
      </p:sp>
    </p:spTree>
    <p:extLst>
      <p:ext uri="{BB962C8B-B14F-4D97-AF65-F5344CB8AC3E}">
        <p14:creationId xmlns:p14="http://schemas.microsoft.com/office/powerpoint/2010/main" val="3277938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91" y="-135343"/>
            <a:ext cx="9305211" cy="1464870"/>
          </a:xfrm>
        </p:spPr>
        <p:txBody>
          <a:bodyPr>
            <a:normAutofit/>
          </a:bodyPr>
          <a:lstStyle/>
          <a:p>
            <a:r>
              <a:rPr lang="en-US" sz="4400" dirty="0"/>
              <a:t>Junk dimension example</a:t>
            </a:r>
          </a:p>
        </p:txBody>
      </p:sp>
      <p:grpSp>
        <p:nvGrpSpPr>
          <p:cNvPr id="5" name="Group 4"/>
          <p:cNvGrpSpPr>
            <a:grpSpLocks noGrp="1" noUngrp="1" noChangeAspect="1"/>
          </p:cNvGrpSpPr>
          <p:nvPr/>
        </p:nvGrpSpPr>
        <p:grpSpPr>
          <a:xfrm>
            <a:off x="512428" y="1765794"/>
            <a:ext cx="5774072" cy="3761735"/>
            <a:chOff x="2627313" y="1919288"/>
            <a:chExt cx="6937375" cy="4519612"/>
          </a:xfrm>
        </p:grpSpPr>
        <p:pic>
          <p:nvPicPr>
            <p:cNvPr id="3" name="Picture 2" descr="f10-33-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627313" y="1919288"/>
              <a:ext cx="6937375" cy="4138612"/>
            </a:xfrm>
            <a:prstGeom prst="rect">
              <a:avLst/>
            </a:prstGeom>
            <a:noFill/>
            <a:ln>
              <a:noFill/>
            </a:ln>
          </p:spPr>
        </p:pic>
        <p:sp>
          <p:nvSpPr>
            <p:cNvPr id="4" name="Rectangle 3"/>
            <p:cNvSpPr/>
            <p:nvPr/>
          </p:nvSpPr>
          <p:spPr>
            <a:xfrm>
              <a:off x="2627313" y="6096000"/>
              <a:ext cx="6937375" cy="342900"/>
            </a:xfrm>
            <a:prstGeom prst="rect">
              <a:avLst/>
            </a:prstGeom>
            <a:noFill/>
            <a:ln>
              <a:noFill/>
            </a:ln>
          </p:spPr>
          <p:txBody>
            <a:bodyPr anchor="ctr">
              <a:normAutofit fontScale="70000" lnSpcReduction="20000"/>
            </a:bodyPr>
            <a:lstStyle/>
            <a:p>
              <a:pPr algn="ctr"/>
              <a:r>
                <a:rPr lang="en-US" sz="2124" dirty="0"/>
                <a:t>f10-33</a:t>
              </a:r>
            </a:p>
          </p:txBody>
        </p:sp>
      </p:grpSp>
      <p:sp>
        <p:nvSpPr>
          <p:cNvPr id="6" name="Slide Number Placeholder 5">
            <a:extLst>
              <a:ext uri="{FF2B5EF4-FFF2-40B4-BE49-F238E27FC236}">
                <a16:creationId xmlns:a16="http://schemas.microsoft.com/office/drawing/2014/main" id="{BD68016E-1B5C-17EB-E5EE-861169991365}"/>
              </a:ext>
            </a:extLst>
          </p:cNvPr>
          <p:cNvSpPr>
            <a:spLocks noGrp="1"/>
          </p:cNvSpPr>
          <p:nvPr>
            <p:ph type="sldNum" sz="quarter" idx="12"/>
          </p:nvPr>
        </p:nvSpPr>
        <p:spPr/>
        <p:txBody>
          <a:bodyPr/>
          <a:lstStyle/>
          <a:p>
            <a:fld id="{DD40C559-0D42-4D76-92B1-8C19F3BDA397}" type="slidenum">
              <a:rPr lang="en-US" smtClean="0"/>
              <a:t>44</a:t>
            </a:fld>
            <a:endParaRPr lang="en-US"/>
          </a:p>
        </p:txBody>
      </p:sp>
      <p:sp>
        <p:nvSpPr>
          <p:cNvPr id="8" name="TextBox 7">
            <a:extLst>
              <a:ext uri="{FF2B5EF4-FFF2-40B4-BE49-F238E27FC236}">
                <a16:creationId xmlns:a16="http://schemas.microsoft.com/office/drawing/2014/main" id="{2053DC82-CF89-E390-7CEB-DE6E0C2D3239}"/>
              </a:ext>
            </a:extLst>
          </p:cNvPr>
          <p:cNvSpPr txBox="1"/>
          <p:nvPr/>
        </p:nvSpPr>
        <p:spPr>
          <a:xfrm>
            <a:off x="390309" y="962885"/>
            <a:ext cx="9060974" cy="584775"/>
          </a:xfrm>
          <a:prstGeom prst="rect">
            <a:avLst/>
          </a:prstGeom>
          <a:noFill/>
        </p:spPr>
        <p:txBody>
          <a:bodyPr wrap="square">
            <a:spAutoFit/>
          </a:bodyPr>
          <a:lstStyle/>
          <a:p>
            <a:pPr indent="146050"/>
            <a:r>
              <a:rPr lang="en-GB" sz="1600" dirty="0">
                <a:solidFill>
                  <a:srgbClr val="3A3A47"/>
                </a:solidFill>
                <a:effectLst/>
                <a:latin typeface="Palatino" pitchFamily="2" charset="77"/>
              </a:rPr>
              <a:t>In the example in </a:t>
            </a:r>
            <a:r>
              <a:rPr lang="en-GB" sz="1600" b="1" dirty="0">
                <a:solidFill>
                  <a:srgbClr val="D1002B"/>
                </a:solidFill>
                <a:effectLst/>
                <a:latin typeface="NotoSerif"/>
              </a:rPr>
              <a:t>Figure 10.33</a:t>
            </a:r>
            <a:r>
              <a:rPr lang="en-GB" sz="1600" dirty="0">
                <a:solidFill>
                  <a:srgbClr val="3A3A47"/>
                </a:solidFill>
                <a:effectLst/>
                <a:latin typeface="Palatino" pitchFamily="2" charset="77"/>
              </a:rPr>
              <a:t>, code fields and their descriptions are grouped together based on common usage and input into a junk dimension. The columns in this example are: </a:t>
            </a:r>
            <a:endParaRPr lang="en-GB" sz="1600" dirty="0">
              <a:effectLst/>
            </a:endParaRPr>
          </a:p>
        </p:txBody>
      </p:sp>
      <p:sp>
        <p:nvSpPr>
          <p:cNvPr id="10" name="TextBox 9">
            <a:extLst>
              <a:ext uri="{FF2B5EF4-FFF2-40B4-BE49-F238E27FC236}">
                <a16:creationId xmlns:a16="http://schemas.microsoft.com/office/drawing/2014/main" id="{0ECB4165-AED0-E841-2D34-E8455CBEAAAC}"/>
              </a:ext>
            </a:extLst>
          </p:cNvPr>
          <p:cNvSpPr txBox="1"/>
          <p:nvPr/>
        </p:nvSpPr>
        <p:spPr>
          <a:xfrm>
            <a:off x="390309" y="5637613"/>
            <a:ext cx="5896192" cy="1569660"/>
          </a:xfrm>
          <a:prstGeom prst="rect">
            <a:avLst/>
          </a:prstGeom>
          <a:noFill/>
        </p:spPr>
        <p:txBody>
          <a:bodyPr wrap="square">
            <a:spAutoFit/>
          </a:bodyPr>
          <a:lstStyle/>
          <a:p>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Junk_ID</a:t>
            </a:r>
            <a:r>
              <a:rPr lang="en-GB" sz="1300" dirty="0">
                <a:solidFill>
                  <a:srgbClr val="3A3A47"/>
                </a:solidFill>
                <a:effectLst/>
                <a:latin typeface="Palatino" pitchFamily="2" charset="77"/>
              </a:rPr>
              <a:t>—surrogate key</a:t>
            </a:r>
            <a:br>
              <a:rPr lang="en-GB" sz="1300" dirty="0">
                <a:solidFill>
                  <a:srgbClr val="3A3A47"/>
                </a:solidFill>
                <a:effectLst/>
                <a:latin typeface="Palatino" pitchFamily="2" charset="77"/>
              </a:rPr>
            </a:b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Group_Name</a:t>
            </a:r>
            <a:r>
              <a:rPr lang="en-GB" sz="1300" dirty="0">
                <a:solidFill>
                  <a:srgbClr val="3A3A47"/>
                </a:solidFill>
                <a:effectLst/>
                <a:latin typeface="Palatino" pitchFamily="2" charset="77"/>
              </a:rPr>
              <a:t>—a set of common code fields</a:t>
            </a:r>
            <a:br>
              <a:rPr lang="en-GB" sz="1300" dirty="0">
                <a:solidFill>
                  <a:srgbClr val="3A3A47"/>
                </a:solidFill>
                <a:effectLst/>
                <a:latin typeface="Palatino" pitchFamily="2" charset="77"/>
              </a:rPr>
            </a:br>
            <a:r>
              <a:rPr lang="en-GB" sz="1300" dirty="0">
                <a:solidFill>
                  <a:srgbClr val="3A3A47"/>
                </a:solidFill>
                <a:effectLst/>
                <a:latin typeface="Palatino" pitchFamily="2" charset="77"/>
              </a:rPr>
              <a:t>• </a:t>
            </a:r>
            <a:r>
              <a:rPr lang="en-GB" sz="1300" i="1" dirty="0">
                <a:solidFill>
                  <a:srgbClr val="3A3A47"/>
                </a:solidFill>
                <a:effectLst/>
                <a:latin typeface="Palatino" pitchFamily="2" charset="77"/>
              </a:rPr>
              <a:t>Code</a:t>
            </a:r>
            <a:r>
              <a:rPr lang="en-GB" sz="1300" dirty="0">
                <a:solidFill>
                  <a:srgbClr val="3A3A47"/>
                </a:solidFill>
                <a:effectLst/>
                <a:latin typeface="Palatino" pitchFamily="2" charset="77"/>
              </a:rPr>
              <a:t>—list of code fields</a:t>
            </a:r>
            <a:br>
              <a:rPr lang="en-GB" sz="1300" dirty="0">
                <a:solidFill>
                  <a:srgbClr val="3A3A47"/>
                </a:solidFill>
                <a:effectLst/>
                <a:latin typeface="Palatino" pitchFamily="2" charset="77"/>
              </a:rPr>
            </a:b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Code_Descriptions</a:t>
            </a:r>
            <a:r>
              <a:rPr lang="en-GB" sz="1300" dirty="0">
                <a:solidFill>
                  <a:srgbClr val="3A3A47"/>
                </a:solidFill>
                <a:effectLst/>
                <a:latin typeface="Palatino" pitchFamily="2" charset="77"/>
              </a:rPr>
              <a:t>—textual description displayed for the codes</a:t>
            </a:r>
            <a:br>
              <a:rPr lang="en-GB" sz="1300" dirty="0">
                <a:solidFill>
                  <a:srgbClr val="3A3A47"/>
                </a:solidFill>
                <a:effectLst/>
                <a:latin typeface="Palatino" pitchFamily="2" charset="77"/>
              </a:rPr>
            </a:br>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SOR_Table_Name</a:t>
            </a:r>
            <a:r>
              <a:rPr lang="en-GB" sz="1300" dirty="0">
                <a:solidFill>
                  <a:srgbClr val="3A3A47"/>
                </a:solidFill>
                <a:effectLst/>
                <a:latin typeface="Palatino" pitchFamily="2" charset="77"/>
              </a:rPr>
              <a:t>—table from source system from which these codes are obtained</a:t>
            </a:r>
          </a:p>
          <a:p>
            <a:r>
              <a:rPr lang="en-GB" sz="1300" dirty="0">
                <a:solidFill>
                  <a:srgbClr val="3A3A47"/>
                </a:solidFill>
                <a:effectLst/>
                <a:latin typeface="Palatino" pitchFamily="2" charset="77"/>
              </a:rPr>
              <a:t>• </a:t>
            </a:r>
            <a:r>
              <a:rPr lang="en-GB" sz="1300" i="1" dirty="0" err="1">
                <a:solidFill>
                  <a:srgbClr val="3A3A47"/>
                </a:solidFill>
                <a:effectLst/>
                <a:latin typeface="Palatino" pitchFamily="2" charset="77"/>
              </a:rPr>
              <a:t>SOR_Field_Name</a:t>
            </a:r>
            <a:r>
              <a:rPr lang="en-GB" sz="1300" dirty="0">
                <a:solidFill>
                  <a:srgbClr val="3A3A47"/>
                </a:solidFill>
                <a:effectLst/>
                <a:latin typeface="Palatino" pitchFamily="2" charset="77"/>
              </a:rPr>
              <a:t>—field in table from which these codes are obtained </a:t>
            </a:r>
          </a:p>
          <a:p>
            <a:endParaRPr lang="en-GB" sz="500" dirty="0">
              <a:solidFill>
                <a:srgbClr val="3A3A47"/>
              </a:solidFill>
              <a:latin typeface="Palatino" pitchFamily="2" charset="77"/>
            </a:endParaRPr>
          </a:p>
        </p:txBody>
      </p:sp>
      <p:sp>
        <p:nvSpPr>
          <p:cNvPr id="9" name="TextBox 8">
            <a:extLst>
              <a:ext uri="{FF2B5EF4-FFF2-40B4-BE49-F238E27FC236}">
                <a16:creationId xmlns:a16="http://schemas.microsoft.com/office/drawing/2014/main" id="{3C775526-7D6F-5160-4885-3FAC235B9638}"/>
              </a:ext>
            </a:extLst>
          </p:cNvPr>
          <p:cNvSpPr txBox="1"/>
          <p:nvPr/>
        </p:nvSpPr>
        <p:spPr>
          <a:xfrm>
            <a:off x="6745574" y="1717149"/>
            <a:ext cx="3568144" cy="5406608"/>
          </a:xfrm>
          <a:prstGeom prst="rect">
            <a:avLst/>
          </a:prstGeom>
          <a:noFill/>
        </p:spPr>
        <p:txBody>
          <a:bodyPr wrap="square">
            <a:spAutoFit/>
          </a:bodyPr>
          <a:lstStyle/>
          <a:p>
            <a:pPr>
              <a:spcBef>
                <a:spcPts val="400"/>
              </a:spcBef>
              <a:spcAft>
                <a:spcPts val="400"/>
              </a:spcAft>
            </a:pPr>
            <a:r>
              <a:rPr lang="en-GB" sz="1200" dirty="0">
                <a:solidFill>
                  <a:schemeClr val="accent6">
                    <a:lumMod val="75000"/>
                  </a:schemeClr>
                </a:solidFill>
                <a:latin typeface="Palatino" pitchFamily="2" charset="77"/>
              </a:rPr>
              <a:t>Things that you know you’ll need some day, but you’re not sure where else to put them.</a:t>
            </a:r>
            <a:endParaRPr lang="en-GB" sz="1200" dirty="0">
              <a:solidFill>
                <a:schemeClr val="accent6">
                  <a:lumMod val="75000"/>
                </a:schemeClr>
              </a:solidFill>
              <a:effectLst/>
              <a:latin typeface="Palatino" pitchFamily="2" charset="77"/>
            </a:endParaRPr>
          </a:p>
          <a:p>
            <a:pPr>
              <a:spcBef>
                <a:spcPts val="400"/>
              </a:spcBef>
              <a:spcAft>
                <a:spcPts val="400"/>
              </a:spcAft>
            </a:pPr>
            <a:r>
              <a:rPr lang="en-GB" sz="1200" dirty="0">
                <a:solidFill>
                  <a:schemeClr val="accent6">
                    <a:lumMod val="75000"/>
                  </a:schemeClr>
                </a:solidFill>
                <a:latin typeface="Palatino" pitchFamily="2" charset="77"/>
              </a:rPr>
              <a:t>Junk dimensions are a way to handle the multitude of low-cardinality transactions, system codes, flags, identifiers, and text attributes by putting them into one table so you can better manage them. </a:t>
            </a:r>
          </a:p>
          <a:p>
            <a:pPr>
              <a:spcBef>
                <a:spcPts val="400"/>
              </a:spcBef>
              <a:spcAft>
                <a:spcPts val="400"/>
              </a:spcAft>
            </a:pPr>
            <a:r>
              <a:rPr lang="en-GB" sz="1200" dirty="0">
                <a:solidFill>
                  <a:schemeClr val="accent6">
                    <a:lumMod val="75000"/>
                  </a:schemeClr>
                </a:solidFill>
                <a:effectLst/>
                <a:latin typeface="Palatino" pitchFamily="2" charset="77"/>
              </a:rPr>
              <a:t>These are also called “</a:t>
            </a:r>
            <a:r>
              <a:rPr lang="en-GB" sz="1200" b="1" dirty="0">
                <a:solidFill>
                  <a:schemeClr val="accent6">
                    <a:lumMod val="75000"/>
                  </a:schemeClr>
                </a:solidFill>
                <a:effectLst/>
                <a:latin typeface="Palatino" pitchFamily="2" charset="77"/>
              </a:rPr>
              <a:t>cross-reference dimensions</a:t>
            </a:r>
            <a:r>
              <a:rPr lang="en-GB" sz="1200" dirty="0">
                <a:solidFill>
                  <a:schemeClr val="accent6">
                    <a:lumMod val="75000"/>
                  </a:schemeClr>
                </a:solidFill>
                <a:effectLst/>
                <a:latin typeface="Palatino" pitchFamily="2" charset="77"/>
              </a:rPr>
              <a:t>”. The term junk dimension, however, is well-recognized in the industry.</a:t>
            </a:r>
            <a:endParaRPr lang="en-GB" sz="1200" dirty="0">
              <a:solidFill>
                <a:schemeClr val="accent6">
                  <a:lumMod val="75000"/>
                </a:schemeClr>
              </a:solidFill>
              <a:latin typeface="Palatino" pitchFamily="2" charset="77"/>
            </a:endParaRPr>
          </a:p>
          <a:p>
            <a:pPr>
              <a:spcBef>
                <a:spcPts val="400"/>
              </a:spcBef>
              <a:spcAft>
                <a:spcPts val="400"/>
              </a:spcAft>
            </a:pPr>
            <a:r>
              <a:rPr lang="en-GB" sz="1200" dirty="0">
                <a:solidFill>
                  <a:schemeClr val="accent6">
                    <a:lumMod val="75000"/>
                  </a:schemeClr>
                </a:solidFill>
                <a:effectLst/>
              </a:rPr>
              <a:t>The primary function of this junk table is to enable filtering reporting. It prevents these attributes from being embedded in the report code, and it enables a much better documentation of the system. </a:t>
            </a:r>
          </a:p>
          <a:p>
            <a:pPr>
              <a:spcBef>
                <a:spcPts val="400"/>
              </a:spcBef>
              <a:spcAft>
                <a:spcPts val="400"/>
              </a:spcAft>
            </a:pPr>
            <a:r>
              <a:rPr lang="en-GB" sz="1200" dirty="0">
                <a:solidFill>
                  <a:schemeClr val="accent6">
                    <a:lumMod val="75000"/>
                  </a:schemeClr>
                </a:solidFill>
                <a:latin typeface="Palatino" pitchFamily="2" charset="77"/>
              </a:rPr>
              <a:t>The code fields presented in </a:t>
            </a:r>
            <a:r>
              <a:rPr lang="en-GB" sz="1200" b="1" dirty="0">
                <a:solidFill>
                  <a:srgbClr val="D1002B"/>
                </a:solidFill>
                <a:effectLst/>
                <a:latin typeface="NotoSerif"/>
              </a:rPr>
              <a:t>Figure 10.33 </a:t>
            </a:r>
            <a:r>
              <a:rPr lang="en-GB" sz="1200" dirty="0">
                <a:solidFill>
                  <a:schemeClr val="accent6">
                    <a:lumMod val="75000"/>
                  </a:schemeClr>
                </a:solidFill>
                <a:latin typeface="Palatino" pitchFamily="2" charset="77"/>
              </a:rPr>
              <a:t>are often used for filtering and grouping data in reporting. A BI application such as a dashboard or interactive report might provide pick lists or pull-down menus using the groupings and codes as the options presented. </a:t>
            </a:r>
            <a:endParaRPr lang="en-GB" sz="1200" dirty="0">
              <a:solidFill>
                <a:srgbClr val="0070C0"/>
              </a:solidFill>
              <a:effectLst/>
            </a:endParaRPr>
          </a:p>
          <a:p>
            <a:pPr>
              <a:spcBef>
                <a:spcPts val="400"/>
              </a:spcBef>
              <a:spcAft>
                <a:spcPts val="400"/>
              </a:spcAft>
            </a:pPr>
            <a:r>
              <a:rPr lang="en-GB" sz="1200" dirty="0">
                <a:solidFill>
                  <a:srgbClr val="0070C0"/>
                </a:solidFill>
                <a:effectLst/>
              </a:rPr>
              <a:t>Creating a junk dimension replaces hard-coded options in applications, makes it easier to maintain and change these codes, and increases the ability to reuse and share because these codes are in tables rather than embedded in code or personal spreadsheets. </a:t>
            </a:r>
          </a:p>
        </p:txBody>
      </p:sp>
    </p:spTree>
    <p:extLst>
      <p:ext uri="{BB962C8B-B14F-4D97-AF65-F5344CB8AC3E}">
        <p14:creationId xmlns:p14="http://schemas.microsoft.com/office/powerpoint/2010/main" val="1305746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35" y="0"/>
            <a:ext cx="9305211" cy="1464870"/>
          </a:xfrm>
        </p:spPr>
        <p:txBody>
          <a:bodyPr>
            <a:normAutofit/>
          </a:bodyPr>
          <a:lstStyle/>
          <a:p>
            <a:r>
              <a:rPr lang="en-US" sz="4000" dirty="0"/>
              <a:t>Value band reporting</a:t>
            </a:r>
          </a:p>
        </p:txBody>
      </p:sp>
      <p:grpSp>
        <p:nvGrpSpPr>
          <p:cNvPr id="5" name="Group 4"/>
          <p:cNvGrpSpPr>
            <a:grpSpLocks noGrp="1" noUngrp="1" noChangeAspect="1"/>
          </p:cNvGrpSpPr>
          <p:nvPr/>
        </p:nvGrpSpPr>
        <p:grpSpPr>
          <a:xfrm>
            <a:off x="2082831" y="2288254"/>
            <a:ext cx="5688133" cy="2531121"/>
            <a:chOff x="1017588" y="1919288"/>
            <a:chExt cx="10156825" cy="4519612"/>
          </a:xfrm>
        </p:grpSpPr>
        <p:pic>
          <p:nvPicPr>
            <p:cNvPr id="3" name="Picture 2" descr="f10-3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1017588" y="1919288"/>
              <a:ext cx="10156825" cy="4138612"/>
            </a:xfrm>
            <a:prstGeom prst="rect">
              <a:avLst/>
            </a:prstGeom>
            <a:noFill/>
            <a:ln>
              <a:noFill/>
            </a:ln>
          </p:spPr>
        </p:pic>
        <p:sp>
          <p:nvSpPr>
            <p:cNvPr id="4" name="Rectangle 3"/>
            <p:cNvSpPr/>
            <p:nvPr/>
          </p:nvSpPr>
          <p:spPr>
            <a:xfrm>
              <a:off x="1017588" y="6096000"/>
              <a:ext cx="10156825" cy="342900"/>
            </a:xfrm>
            <a:prstGeom prst="rect">
              <a:avLst/>
            </a:prstGeom>
            <a:noFill/>
            <a:ln>
              <a:noFill/>
            </a:ln>
          </p:spPr>
          <p:txBody>
            <a:bodyPr anchor="ctr">
              <a:normAutofit fontScale="40000" lnSpcReduction="20000"/>
            </a:bodyPr>
            <a:lstStyle/>
            <a:p>
              <a:pPr algn="ctr"/>
              <a:r>
                <a:rPr lang="en-US" sz="2124" dirty="0"/>
                <a:t>f10-34</a:t>
              </a:r>
            </a:p>
          </p:txBody>
        </p:sp>
      </p:grpSp>
      <p:sp>
        <p:nvSpPr>
          <p:cNvPr id="6" name="Slide Number Placeholder 5">
            <a:extLst>
              <a:ext uri="{FF2B5EF4-FFF2-40B4-BE49-F238E27FC236}">
                <a16:creationId xmlns:a16="http://schemas.microsoft.com/office/drawing/2014/main" id="{1D8E47CB-6E69-A2BC-C003-D241D66A20D2}"/>
              </a:ext>
            </a:extLst>
          </p:cNvPr>
          <p:cNvSpPr>
            <a:spLocks noGrp="1"/>
          </p:cNvSpPr>
          <p:nvPr>
            <p:ph type="sldNum" sz="quarter" idx="12"/>
          </p:nvPr>
        </p:nvSpPr>
        <p:spPr/>
        <p:txBody>
          <a:bodyPr/>
          <a:lstStyle/>
          <a:p>
            <a:fld id="{DD40C559-0D42-4D76-92B1-8C19F3BDA397}" type="slidenum">
              <a:rPr lang="en-US" smtClean="0"/>
              <a:t>45</a:t>
            </a:fld>
            <a:endParaRPr lang="en-US"/>
          </a:p>
        </p:txBody>
      </p:sp>
      <p:sp>
        <p:nvSpPr>
          <p:cNvPr id="8" name="TextBox 7">
            <a:extLst>
              <a:ext uri="{FF2B5EF4-FFF2-40B4-BE49-F238E27FC236}">
                <a16:creationId xmlns:a16="http://schemas.microsoft.com/office/drawing/2014/main" id="{769077DF-7843-227D-CAEC-F774061831EA}"/>
              </a:ext>
            </a:extLst>
          </p:cNvPr>
          <p:cNvSpPr txBox="1"/>
          <p:nvPr/>
        </p:nvSpPr>
        <p:spPr>
          <a:xfrm>
            <a:off x="571502" y="4942449"/>
            <a:ext cx="9197844" cy="2287806"/>
          </a:xfrm>
          <a:prstGeom prst="rect">
            <a:avLst/>
          </a:prstGeom>
          <a:noFill/>
        </p:spPr>
        <p:txBody>
          <a:bodyPr wrap="square">
            <a:spAutoFit/>
          </a:bodyPr>
          <a:lstStyle/>
          <a:p>
            <a:pPr indent="177800" algn="justLow">
              <a:spcBef>
                <a:spcPts val="400"/>
              </a:spcBef>
              <a:spcAft>
                <a:spcPts val="400"/>
              </a:spcAft>
            </a:pPr>
            <a:r>
              <a:rPr lang="en-GB" sz="1400" dirty="0">
                <a:solidFill>
                  <a:srgbClr val="3A3A47"/>
                </a:solidFill>
                <a:effectLst/>
                <a:latin typeface="Palatino" pitchFamily="2" charset="77"/>
              </a:rPr>
              <a:t>The two examples in </a:t>
            </a:r>
            <a:r>
              <a:rPr lang="en-GB" sz="1400" b="1" dirty="0">
                <a:solidFill>
                  <a:srgbClr val="D1002B"/>
                </a:solidFill>
                <a:effectLst/>
                <a:latin typeface="NotoSerif"/>
              </a:rPr>
              <a:t>Figure 10.34 </a:t>
            </a:r>
            <a:r>
              <a:rPr lang="en-GB" sz="1400" dirty="0">
                <a:solidFill>
                  <a:srgbClr val="3A3A47"/>
                </a:solidFill>
                <a:effectLst/>
                <a:latin typeface="Palatino" pitchFamily="2" charset="77"/>
              </a:rPr>
              <a:t>are for income and age. The income column includes bands from the US Census Bureau: super rich, rich, upper middle class, lower middle class, working class, and poor. (That is the Census Bureau’s wording) The age column has bands for age groups: infant, elementary, high school, college, young adult, 30s, 40s, 60s, and really old. Both have a lower and upper band. </a:t>
            </a:r>
          </a:p>
          <a:p>
            <a:pPr indent="177800" algn="justLow">
              <a:spcBef>
                <a:spcPts val="400"/>
              </a:spcBef>
              <a:spcAft>
                <a:spcPts val="400"/>
              </a:spcAft>
            </a:pPr>
            <a:r>
              <a:rPr lang="en-GB" sz="1400" dirty="0">
                <a:solidFill>
                  <a:srgbClr val="3A3A47"/>
                </a:solidFill>
                <a:latin typeface="Palatino" pitchFamily="2" charset="77"/>
              </a:rPr>
              <a:t>The examples show that two different groups or kinds of analysis might need to group income levels differently. They might have more groups of income levels. The same applies to the age groupings. If you’re selling toys, you might have a fine-grained age band for younger people and may not care about anyone over the age of 12. </a:t>
            </a:r>
          </a:p>
          <a:p>
            <a:pPr indent="177800" algn="justLow">
              <a:spcBef>
                <a:spcPts val="400"/>
              </a:spcBef>
              <a:spcAft>
                <a:spcPts val="400"/>
              </a:spcAft>
            </a:pPr>
            <a:r>
              <a:rPr lang="en-GB" sz="1400" dirty="0">
                <a:solidFill>
                  <a:srgbClr val="0070C0"/>
                </a:solidFill>
                <a:latin typeface="Palatino" pitchFamily="2" charset="77"/>
              </a:rPr>
              <a:t>I</a:t>
            </a:r>
            <a:r>
              <a:rPr lang="en-GB" sz="1400" dirty="0">
                <a:solidFill>
                  <a:srgbClr val="0070C0"/>
                </a:solidFill>
                <a:effectLst/>
                <a:latin typeface="Palatino" pitchFamily="2" charset="77"/>
              </a:rPr>
              <a:t>t’s best practice to put these bands into tables, rather than hard coding them into reports. </a:t>
            </a:r>
            <a:endParaRPr lang="en-GB" sz="1400" dirty="0">
              <a:solidFill>
                <a:srgbClr val="0070C0"/>
              </a:solidFill>
              <a:effectLst/>
            </a:endParaRPr>
          </a:p>
          <a:p>
            <a:pPr indent="177800" algn="justLow"/>
            <a:endParaRPr lang="en-GB" sz="1400" dirty="0">
              <a:effectLst/>
            </a:endParaRPr>
          </a:p>
        </p:txBody>
      </p:sp>
      <p:sp>
        <p:nvSpPr>
          <p:cNvPr id="9" name="TextBox 8">
            <a:extLst>
              <a:ext uri="{FF2B5EF4-FFF2-40B4-BE49-F238E27FC236}">
                <a16:creationId xmlns:a16="http://schemas.microsoft.com/office/drawing/2014/main" id="{657930F5-4177-99C9-2E07-7FF689356532}"/>
              </a:ext>
            </a:extLst>
          </p:cNvPr>
          <p:cNvSpPr txBox="1"/>
          <p:nvPr/>
        </p:nvSpPr>
        <p:spPr>
          <a:xfrm>
            <a:off x="571502" y="1213144"/>
            <a:ext cx="9034389" cy="738664"/>
          </a:xfrm>
          <a:prstGeom prst="rect">
            <a:avLst/>
          </a:prstGeom>
          <a:noFill/>
        </p:spPr>
        <p:txBody>
          <a:bodyPr wrap="square">
            <a:spAutoFit/>
          </a:bodyPr>
          <a:lstStyle/>
          <a:p>
            <a:pPr indent="228600" algn="justLow"/>
            <a:r>
              <a:rPr lang="en-GB" sz="1400" dirty="0">
                <a:solidFill>
                  <a:schemeClr val="accent6">
                    <a:lumMod val="75000"/>
                  </a:schemeClr>
                </a:solidFill>
                <a:effectLst/>
                <a:latin typeface="Palatino" pitchFamily="2" charset="77"/>
              </a:rPr>
              <a:t>Fact measures, especially numbers, is not so easy or efficient. Often the range of numbers is hard-coded into a report, making it impossible to make changes to that band or even document what that band is. So the best practice is to create value band groupings for particular fact measures. </a:t>
            </a:r>
            <a:endParaRPr lang="en-GB" sz="1400" dirty="0">
              <a:solidFill>
                <a:schemeClr val="accent6">
                  <a:lumMod val="75000"/>
                </a:schemeClr>
              </a:solidFill>
              <a:effectLst/>
            </a:endParaRPr>
          </a:p>
        </p:txBody>
      </p:sp>
    </p:spTree>
    <p:extLst>
      <p:ext uri="{BB962C8B-B14F-4D97-AF65-F5344CB8AC3E}">
        <p14:creationId xmlns:p14="http://schemas.microsoft.com/office/powerpoint/2010/main" val="2366302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75" y="74561"/>
            <a:ext cx="9305211" cy="1464870"/>
          </a:xfrm>
        </p:spPr>
        <p:txBody>
          <a:bodyPr>
            <a:normAutofit/>
          </a:bodyPr>
          <a:lstStyle/>
          <a:p>
            <a:r>
              <a:rPr lang="en-US" sz="4000" dirty="0"/>
              <a:t>Value band reporting approaches</a:t>
            </a:r>
          </a:p>
        </p:txBody>
      </p:sp>
      <p:grpSp>
        <p:nvGrpSpPr>
          <p:cNvPr id="5" name="Group 4"/>
          <p:cNvGrpSpPr>
            <a:grpSpLocks noGrp="1" noUngrp="1" noChangeAspect="1"/>
          </p:cNvGrpSpPr>
          <p:nvPr/>
        </p:nvGrpSpPr>
        <p:grpSpPr>
          <a:xfrm>
            <a:off x="577868" y="2826707"/>
            <a:ext cx="5795862" cy="2126944"/>
            <a:chOff x="457200" y="2109788"/>
            <a:chExt cx="11277600" cy="4138612"/>
          </a:xfrm>
        </p:grpSpPr>
        <p:pic>
          <p:nvPicPr>
            <p:cNvPr id="3" name="Picture 2" descr="f10-3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109788"/>
              <a:ext cx="11277600" cy="3757612"/>
            </a:xfrm>
            <a:prstGeom prst="rect">
              <a:avLst/>
            </a:prstGeom>
            <a:noFill/>
            <a:ln>
              <a:noFill/>
            </a:ln>
          </p:spPr>
        </p:pic>
        <p:sp>
          <p:nvSpPr>
            <p:cNvPr id="4" name="Rectangle 3"/>
            <p:cNvSpPr/>
            <p:nvPr/>
          </p:nvSpPr>
          <p:spPr>
            <a:xfrm>
              <a:off x="457200" y="5905500"/>
              <a:ext cx="11277600" cy="342900"/>
            </a:xfrm>
            <a:prstGeom prst="rect">
              <a:avLst/>
            </a:prstGeom>
            <a:noFill/>
            <a:ln>
              <a:noFill/>
            </a:ln>
          </p:spPr>
          <p:txBody>
            <a:bodyPr anchor="ctr">
              <a:noAutofit/>
            </a:bodyPr>
            <a:lstStyle/>
            <a:p>
              <a:pPr algn="ctr"/>
              <a:r>
                <a:rPr lang="en-US" sz="1200" dirty="0"/>
                <a:t>f10-35</a:t>
              </a:r>
              <a:endParaRPr lang="en-US" sz="1000" dirty="0"/>
            </a:p>
          </p:txBody>
        </p:sp>
      </p:grpSp>
      <p:sp>
        <p:nvSpPr>
          <p:cNvPr id="6" name="Slide Number Placeholder 5">
            <a:extLst>
              <a:ext uri="{FF2B5EF4-FFF2-40B4-BE49-F238E27FC236}">
                <a16:creationId xmlns:a16="http://schemas.microsoft.com/office/drawing/2014/main" id="{FEB41E93-2D14-4797-6F6B-092752708CA4}"/>
              </a:ext>
            </a:extLst>
          </p:cNvPr>
          <p:cNvSpPr>
            <a:spLocks noGrp="1"/>
          </p:cNvSpPr>
          <p:nvPr>
            <p:ph type="sldNum" sz="quarter" idx="12"/>
          </p:nvPr>
        </p:nvSpPr>
        <p:spPr/>
        <p:txBody>
          <a:bodyPr/>
          <a:lstStyle/>
          <a:p>
            <a:fld id="{DD40C559-0D42-4D76-92B1-8C19F3BDA397}" type="slidenum">
              <a:rPr lang="en-US" smtClean="0"/>
              <a:t>46</a:t>
            </a:fld>
            <a:endParaRPr lang="en-US"/>
          </a:p>
        </p:txBody>
      </p:sp>
      <p:sp>
        <p:nvSpPr>
          <p:cNvPr id="8" name="TextBox 7">
            <a:extLst>
              <a:ext uri="{FF2B5EF4-FFF2-40B4-BE49-F238E27FC236}">
                <a16:creationId xmlns:a16="http://schemas.microsoft.com/office/drawing/2014/main" id="{FF97D17E-C6EF-73E8-4CD0-64A6FE1AB937}"/>
              </a:ext>
            </a:extLst>
          </p:cNvPr>
          <p:cNvSpPr txBox="1"/>
          <p:nvPr/>
        </p:nvSpPr>
        <p:spPr>
          <a:xfrm>
            <a:off x="396751" y="1377862"/>
            <a:ext cx="9781569" cy="1015663"/>
          </a:xfrm>
          <a:prstGeom prst="rect">
            <a:avLst/>
          </a:prstGeom>
          <a:noFill/>
        </p:spPr>
        <p:txBody>
          <a:bodyPr wrap="square">
            <a:spAutoFit/>
          </a:bodyPr>
          <a:lstStyle/>
          <a:p>
            <a:pPr indent="227013" algn="justLow"/>
            <a:r>
              <a:rPr lang="en-GB" sz="1500" dirty="0">
                <a:solidFill>
                  <a:srgbClr val="3A3A47"/>
                </a:solidFill>
                <a:effectLst/>
                <a:latin typeface="Palatino" pitchFamily="2" charset="77"/>
              </a:rPr>
              <a:t>Rather than hard-code value bands in reports, you should use a value band table for analysis. </a:t>
            </a:r>
            <a:r>
              <a:rPr lang="en-GB" sz="1500" b="1" dirty="0">
                <a:solidFill>
                  <a:srgbClr val="D1002B"/>
                </a:solidFill>
                <a:effectLst/>
                <a:latin typeface="NotoSerif"/>
              </a:rPr>
              <a:t>Figure 10.35 </a:t>
            </a:r>
            <a:r>
              <a:rPr lang="en-GB" sz="1500" dirty="0">
                <a:solidFill>
                  <a:srgbClr val="3A3A47"/>
                </a:solidFill>
                <a:effectLst/>
                <a:latin typeface="Palatino" pitchFamily="2" charset="77"/>
              </a:rPr>
              <a:t>depicts an example where a fact table, </a:t>
            </a:r>
            <a:r>
              <a:rPr lang="en-GB" sz="1500" i="1" dirty="0" err="1">
                <a:solidFill>
                  <a:srgbClr val="3A3A47"/>
                </a:solidFill>
                <a:effectLst/>
                <a:latin typeface="Palatino" pitchFamily="2" charset="77"/>
              </a:rPr>
              <a:t>Fact_Account_Balances</a:t>
            </a:r>
            <a:r>
              <a:rPr lang="en-GB" sz="1500" dirty="0">
                <a:solidFill>
                  <a:srgbClr val="3A3A47"/>
                </a:solidFill>
                <a:effectLst/>
                <a:latin typeface="Palatino" pitchFamily="2" charset="77"/>
              </a:rPr>
              <a:t>, uses the value band dimension, </a:t>
            </a:r>
            <a:r>
              <a:rPr lang="en-GB" sz="1500" i="1" dirty="0" err="1">
                <a:solidFill>
                  <a:srgbClr val="3A3A47"/>
                </a:solidFill>
                <a:effectLst/>
                <a:latin typeface="Palatino" pitchFamily="2" charset="77"/>
              </a:rPr>
              <a:t>Value_Band_Dimension</a:t>
            </a:r>
            <a:r>
              <a:rPr lang="en-GB" sz="1500" dirty="0">
                <a:solidFill>
                  <a:srgbClr val="3A3A47"/>
                </a:solidFill>
                <a:effectLst/>
                <a:latin typeface="Palatino" pitchFamily="2" charset="77"/>
              </a:rPr>
              <a:t>, to group accounts by ranges of account balances. The value band dimension contains the following: </a:t>
            </a:r>
            <a:endParaRPr lang="en-GB" sz="1500" dirty="0">
              <a:effectLst/>
            </a:endParaRPr>
          </a:p>
        </p:txBody>
      </p:sp>
      <p:sp>
        <p:nvSpPr>
          <p:cNvPr id="10" name="TextBox 9">
            <a:extLst>
              <a:ext uri="{FF2B5EF4-FFF2-40B4-BE49-F238E27FC236}">
                <a16:creationId xmlns:a16="http://schemas.microsoft.com/office/drawing/2014/main" id="{D98F9E14-E4E3-5427-89D3-BA88F04AE1EF}"/>
              </a:ext>
            </a:extLst>
          </p:cNvPr>
          <p:cNvSpPr txBox="1"/>
          <p:nvPr/>
        </p:nvSpPr>
        <p:spPr>
          <a:xfrm>
            <a:off x="553004" y="5478715"/>
            <a:ext cx="9469062" cy="1656864"/>
          </a:xfrm>
          <a:prstGeom prst="rect">
            <a:avLst/>
          </a:prstGeom>
          <a:noFill/>
        </p:spPr>
        <p:txBody>
          <a:bodyPr wrap="square">
            <a:spAutoFit/>
          </a:bodyPr>
          <a:lstStyle/>
          <a:p>
            <a:pPr indent="177800">
              <a:spcBef>
                <a:spcPts val="400"/>
              </a:spcBef>
              <a:spcAft>
                <a:spcPts val="300"/>
              </a:spcAft>
            </a:pPr>
            <a:r>
              <a:rPr lang="en-GB" sz="1500" dirty="0">
                <a:solidFill>
                  <a:srgbClr val="3A3A47"/>
                </a:solidFill>
                <a:effectLst/>
                <a:latin typeface="Palatino" pitchFamily="2" charset="77"/>
              </a:rPr>
              <a:t>When assigning accounts to value bands, the account’s </a:t>
            </a:r>
            <a:r>
              <a:rPr lang="en-GB" sz="1500" i="1" dirty="0" err="1">
                <a:solidFill>
                  <a:srgbClr val="3A3A47"/>
                </a:solidFill>
                <a:effectLst/>
                <a:latin typeface="Palatino" pitchFamily="2" charset="77"/>
              </a:rPr>
              <a:t>PeriodBalance</a:t>
            </a:r>
            <a:r>
              <a:rPr lang="en-GB" sz="1500" dirty="0">
                <a:solidFill>
                  <a:srgbClr val="3A3A47"/>
                </a:solidFill>
                <a:effectLst/>
                <a:latin typeface="Palatino" pitchFamily="2" charset="77"/>
              </a:rPr>
              <a:t>, </a:t>
            </a:r>
            <a:r>
              <a:rPr lang="en-GB" sz="1500" dirty="0">
                <a:solidFill>
                  <a:srgbClr val="3A3A47"/>
                </a:solidFill>
                <a:latin typeface="Palatino" pitchFamily="2" charset="77"/>
              </a:rPr>
              <a:t>for example, is compared with the value band upper and lower values.</a:t>
            </a:r>
            <a:r>
              <a:rPr lang="en-GB" sz="1500" dirty="0">
                <a:solidFill>
                  <a:srgbClr val="3A3A47"/>
                </a:solidFill>
                <a:effectLst/>
                <a:latin typeface="Palatino" pitchFamily="2" charset="77"/>
              </a:rPr>
              <a:t> </a:t>
            </a:r>
          </a:p>
          <a:p>
            <a:pPr indent="177800">
              <a:spcBef>
                <a:spcPts val="400"/>
              </a:spcBef>
              <a:spcAft>
                <a:spcPts val="300"/>
              </a:spcAft>
            </a:pPr>
            <a:r>
              <a:rPr lang="en-GB" sz="1500" dirty="0">
                <a:solidFill>
                  <a:srgbClr val="3A3A47"/>
                </a:solidFill>
                <a:effectLst/>
                <a:latin typeface="Palatino" pitchFamily="2" charset="77"/>
              </a:rPr>
              <a:t>This example allows numerous value bands for age and income depending on who wants to look at the numbers. It lets you change the bands without having to change the fact table. </a:t>
            </a:r>
          </a:p>
          <a:p>
            <a:pPr indent="177800">
              <a:spcBef>
                <a:spcPts val="400"/>
              </a:spcBef>
              <a:spcAft>
                <a:spcPts val="300"/>
              </a:spcAft>
            </a:pPr>
            <a:r>
              <a:rPr lang="en-GB" sz="1500" dirty="0">
                <a:solidFill>
                  <a:srgbClr val="3A3A47"/>
                </a:solidFill>
                <a:latin typeface="Palatino" pitchFamily="2" charset="77"/>
              </a:rPr>
              <a:t>It’s also possible to take a hybrid approach, where you follow the first approach, which is to create the value band table and put the foreign key in the fact table, but then keep the original fact measure in the balance table </a:t>
            </a:r>
          </a:p>
        </p:txBody>
      </p:sp>
      <p:sp>
        <p:nvSpPr>
          <p:cNvPr id="9" name="TextBox 8">
            <a:extLst>
              <a:ext uri="{FF2B5EF4-FFF2-40B4-BE49-F238E27FC236}">
                <a16:creationId xmlns:a16="http://schemas.microsoft.com/office/drawing/2014/main" id="{EFD3DB7D-C160-131B-7E82-575FD044F766}"/>
              </a:ext>
            </a:extLst>
          </p:cNvPr>
          <p:cNvSpPr txBox="1"/>
          <p:nvPr/>
        </p:nvSpPr>
        <p:spPr>
          <a:xfrm>
            <a:off x="6373730" y="2561512"/>
            <a:ext cx="4122295" cy="2652008"/>
          </a:xfrm>
          <a:prstGeom prst="rect">
            <a:avLst/>
          </a:prstGeom>
          <a:noFill/>
        </p:spPr>
        <p:txBody>
          <a:bodyPr wrap="square">
            <a:spAutoFit/>
          </a:bodyPr>
          <a:lstStyle/>
          <a:p>
            <a:pPr marL="403225" indent="-134938">
              <a:spcBef>
                <a:spcPts val="400"/>
              </a:spcBef>
              <a:spcAft>
                <a:spcPts val="300"/>
              </a:spcAft>
            </a:pPr>
            <a:r>
              <a:rPr lang="en-GB" sz="1100" dirty="0">
                <a:solidFill>
                  <a:schemeClr val="bg1">
                    <a:lumMod val="50000"/>
                  </a:schemeClr>
                </a:solidFill>
                <a:effectLst/>
                <a:latin typeface="Palatino" pitchFamily="2" charset="77"/>
              </a:rPr>
              <a:t>• </a:t>
            </a:r>
            <a:r>
              <a:rPr lang="en-GB" sz="1100" i="1" dirty="0" err="1">
                <a:solidFill>
                  <a:schemeClr val="bg1">
                    <a:lumMod val="50000"/>
                  </a:schemeClr>
                </a:solidFill>
                <a:effectLst/>
                <a:latin typeface="Palatino" pitchFamily="2" charset="77"/>
              </a:rPr>
              <a:t>ValueBandGroup</a:t>
            </a:r>
            <a:r>
              <a:rPr lang="en-GB" sz="1100" dirty="0">
                <a:solidFill>
                  <a:schemeClr val="bg1">
                    <a:lumMod val="50000"/>
                  </a:schemeClr>
                </a:solidFill>
                <a:effectLst/>
                <a:latin typeface="Palatino" pitchFamily="2" charset="77"/>
              </a:rPr>
              <a:t>: Primary key</a:t>
            </a:r>
          </a:p>
          <a:p>
            <a:pPr marL="403225" indent="-134938">
              <a:spcBef>
                <a:spcPts val="400"/>
              </a:spcBef>
              <a:spcAft>
                <a:spcPts val="300"/>
              </a:spcAft>
            </a:pPr>
            <a:r>
              <a:rPr lang="en-GB" sz="1100" dirty="0">
                <a:solidFill>
                  <a:schemeClr val="bg1">
                    <a:lumMod val="50000"/>
                  </a:schemeClr>
                </a:solidFill>
                <a:effectLst/>
                <a:latin typeface="Palatino" pitchFamily="2" charset="77"/>
              </a:rPr>
              <a:t>• </a:t>
            </a:r>
            <a:r>
              <a:rPr lang="en-GB" sz="1100" i="1" dirty="0" err="1">
                <a:solidFill>
                  <a:schemeClr val="bg1">
                    <a:lumMod val="50000"/>
                  </a:schemeClr>
                </a:solidFill>
                <a:effectLst/>
                <a:latin typeface="Palatino" pitchFamily="2" charset="77"/>
              </a:rPr>
              <a:t>ValueBandName</a:t>
            </a:r>
            <a:r>
              <a:rPr lang="en-GB" sz="1100" dirty="0">
                <a:solidFill>
                  <a:schemeClr val="bg1">
                    <a:lumMod val="50000"/>
                  </a:schemeClr>
                </a:solidFill>
                <a:effectLst/>
                <a:latin typeface="Palatino" pitchFamily="2" charset="77"/>
              </a:rPr>
              <a:t>: Name used to describe the band, such as super rich and poor in the previous example. This column would be used for filtering, sorting, and grouping accounts in reports. </a:t>
            </a:r>
          </a:p>
          <a:p>
            <a:pPr marL="403225" indent="-134938">
              <a:spcBef>
                <a:spcPts val="400"/>
              </a:spcBef>
              <a:spcAft>
                <a:spcPts val="300"/>
              </a:spcAft>
            </a:pPr>
            <a:r>
              <a:rPr lang="en-GB" sz="1100" dirty="0">
                <a:solidFill>
                  <a:schemeClr val="bg1">
                    <a:lumMod val="50000"/>
                  </a:schemeClr>
                </a:solidFill>
                <a:effectLst/>
                <a:latin typeface="Palatino" pitchFamily="2" charset="77"/>
              </a:rPr>
              <a:t>• </a:t>
            </a:r>
            <a:r>
              <a:rPr lang="en-GB" sz="1100" i="1" dirty="0" err="1">
                <a:solidFill>
                  <a:schemeClr val="bg1">
                    <a:lumMod val="50000"/>
                  </a:schemeClr>
                </a:solidFill>
                <a:effectLst/>
                <a:latin typeface="Palatino" pitchFamily="2" charset="77"/>
              </a:rPr>
              <a:t>ValueBandSortKey</a:t>
            </a:r>
            <a:r>
              <a:rPr lang="en-GB" sz="1100" dirty="0">
                <a:solidFill>
                  <a:schemeClr val="bg1">
                    <a:lumMod val="50000"/>
                  </a:schemeClr>
                </a:solidFill>
                <a:effectLst/>
                <a:latin typeface="Palatino" pitchFamily="2" charset="77"/>
              </a:rPr>
              <a:t>: Often the </a:t>
            </a:r>
            <a:r>
              <a:rPr lang="en-GB" sz="1100" i="1" dirty="0" err="1">
                <a:solidFill>
                  <a:schemeClr val="bg1">
                    <a:lumMod val="50000"/>
                  </a:schemeClr>
                </a:solidFill>
                <a:effectLst/>
                <a:latin typeface="Palatino" pitchFamily="2" charset="77"/>
              </a:rPr>
              <a:t>ValueBandName</a:t>
            </a:r>
            <a:r>
              <a:rPr lang="en-GB" sz="1100" i="1" dirty="0">
                <a:solidFill>
                  <a:schemeClr val="bg1">
                    <a:lumMod val="50000"/>
                  </a:schemeClr>
                </a:solidFill>
                <a:effectLst/>
                <a:latin typeface="Palatino" pitchFamily="2" charset="77"/>
              </a:rPr>
              <a:t> </a:t>
            </a:r>
            <a:r>
              <a:rPr lang="en-GB" sz="1100" dirty="0">
                <a:solidFill>
                  <a:schemeClr val="bg1">
                    <a:lumMod val="50000"/>
                  </a:schemeClr>
                </a:solidFill>
                <a:effectLst/>
                <a:latin typeface="Palatino" pitchFamily="2" charset="77"/>
              </a:rPr>
              <a:t>does not sort in the order that business people prefer, so this numeric column would be used to obtain the preferred order. </a:t>
            </a:r>
            <a:endParaRPr lang="en-GB" sz="1100" dirty="0">
              <a:solidFill>
                <a:schemeClr val="bg1">
                  <a:lumMod val="50000"/>
                </a:schemeClr>
              </a:solidFill>
              <a:effectLst/>
            </a:endParaRPr>
          </a:p>
          <a:p>
            <a:pPr marL="403225" indent="-134938">
              <a:spcBef>
                <a:spcPts val="400"/>
              </a:spcBef>
              <a:spcAft>
                <a:spcPts val="300"/>
              </a:spcAft>
            </a:pPr>
            <a:r>
              <a:rPr lang="en-GB" sz="1100" dirty="0">
                <a:solidFill>
                  <a:schemeClr val="bg1">
                    <a:lumMod val="50000"/>
                  </a:schemeClr>
                </a:solidFill>
                <a:effectLst/>
                <a:latin typeface="Palatino" pitchFamily="2" charset="77"/>
              </a:rPr>
              <a:t>• </a:t>
            </a:r>
            <a:r>
              <a:rPr lang="en-GB" sz="1100" i="1" dirty="0" err="1">
                <a:solidFill>
                  <a:schemeClr val="bg1">
                    <a:lumMod val="50000"/>
                  </a:schemeClr>
                </a:solidFill>
                <a:effectLst/>
                <a:latin typeface="Palatino" pitchFamily="2" charset="77"/>
              </a:rPr>
              <a:t>ValueBandUpperValue</a:t>
            </a:r>
            <a:r>
              <a:rPr lang="en-GB" sz="1100" dirty="0">
                <a:solidFill>
                  <a:schemeClr val="bg1">
                    <a:lumMod val="50000"/>
                  </a:schemeClr>
                </a:solidFill>
                <a:effectLst/>
                <a:latin typeface="Palatino" pitchFamily="2" charset="77"/>
              </a:rPr>
              <a:t>: The upper bound of the range in this value band.</a:t>
            </a:r>
          </a:p>
          <a:p>
            <a:pPr marL="403225" indent="-134938">
              <a:spcBef>
                <a:spcPts val="400"/>
              </a:spcBef>
              <a:spcAft>
                <a:spcPts val="300"/>
              </a:spcAft>
            </a:pPr>
            <a:r>
              <a:rPr lang="en-GB" sz="1100" dirty="0">
                <a:solidFill>
                  <a:schemeClr val="bg1">
                    <a:lumMod val="50000"/>
                  </a:schemeClr>
                </a:solidFill>
                <a:effectLst/>
                <a:latin typeface="Palatino" pitchFamily="2" charset="77"/>
              </a:rPr>
              <a:t>• </a:t>
            </a:r>
            <a:r>
              <a:rPr lang="en-GB" sz="1100" i="1" dirty="0" err="1">
                <a:solidFill>
                  <a:schemeClr val="bg1">
                    <a:lumMod val="50000"/>
                  </a:schemeClr>
                </a:solidFill>
                <a:effectLst/>
                <a:latin typeface="Palatino" pitchFamily="2" charset="77"/>
              </a:rPr>
              <a:t>ValueBandLowerValue</a:t>
            </a:r>
            <a:r>
              <a:rPr lang="en-GB" sz="1100" dirty="0">
                <a:solidFill>
                  <a:schemeClr val="bg1">
                    <a:lumMod val="50000"/>
                  </a:schemeClr>
                </a:solidFill>
                <a:effectLst/>
                <a:latin typeface="Palatino" pitchFamily="2" charset="77"/>
              </a:rPr>
              <a:t>: The lower bound of the range in this value band. </a:t>
            </a:r>
            <a:endParaRPr lang="en-GB" sz="1100" dirty="0">
              <a:solidFill>
                <a:schemeClr val="bg1">
                  <a:lumMod val="50000"/>
                </a:schemeClr>
              </a:solidFill>
              <a:effectLst/>
            </a:endParaRPr>
          </a:p>
        </p:txBody>
      </p:sp>
    </p:spTree>
    <p:extLst>
      <p:ext uri="{BB962C8B-B14F-4D97-AF65-F5344CB8AC3E}">
        <p14:creationId xmlns:p14="http://schemas.microsoft.com/office/powerpoint/2010/main" val="4118306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20" y="-32657"/>
            <a:ext cx="9305211" cy="1464870"/>
          </a:xfrm>
        </p:spPr>
        <p:txBody>
          <a:bodyPr>
            <a:normAutofit/>
          </a:bodyPr>
          <a:lstStyle/>
          <a:p>
            <a:r>
              <a:rPr lang="en-US" sz="4400" dirty="0"/>
              <a:t>Alternate dimensions</a:t>
            </a:r>
          </a:p>
        </p:txBody>
      </p:sp>
      <p:sp>
        <p:nvSpPr>
          <p:cNvPr id="6" name="Slide Number Placeholder 5">
            <a:extLst>
              <a:ext uri="{FF2B5EF4-FFF2-40B4-BE49-F238E27FC236}">
                <a16:creationId xmlns:a16="http://schemas.microsoft.com/office/drawing/2014/main" id="{D683EA22-A907-EBA3-980F-8C4809FCE14A}"/>
              </a:ext>
            </a:extLst>
          </p:cNvPr>
          <p:cNvSpPr>
            <a:spLocks noGrp="1"/>
          </p:cNvSpPr>
          <p:nvPr>
            <p:ph type="sldNum" sz="quarter" idx="12"/>
          </p:nvPr>
        </p:nvSpPr>
        <p:spPr/>
        <p:txBody>
          <a:bodyPr/>
          <a:lstStyle/>
          <a:p>
            <a:fld id="{DD40C559-0D42-4D76-92B1-8C19F3BDA397}" type="slidenum">
              <a:rPr lang="en-US" smtClean="0"/>
              <a:t>47</a:t>
            </a:fld>
            <a:endParaRPr lang="en-US"/>
          </a:p>
        </p:txBody>
      </p:sp>
      <p:sp>
        <p:nvSpPr>
          <p:cNvPr id="8" name="TextBox 7">
            <a:extLst>
              <a:ext uri="{FF2B5EF4-FFF2-40B4-BE49-F238E27FC236}">
                <a16:creationId xmlns:a16="http://schemas.microsoft.com/office/drawing/2014/main" id="{FE9788A9-7BB9-30B1-DB39-B336167EF491}"/>
              </a:ext>
            </a:extLst>
          </p:cNvPr>
          <p:cNvSpPr txBox="1"/>
          <p:nvPr/>
        </p:nvSpPr>
        <p:spPr>
          <a:xfrm>
            <a:off x="588378" y="1432213"/>
            <a:ext cx="9458552" cy="5332229"/>
          </a:xfrm>
          <a:prstGeom prst="rect">
            <a:avLst/>
          </a:prstGeom>
          <a:noFill/>
        </p:spPr>
        <p:txBody>
          <a:bodyPr wrap="square">
            <a:spAutoFit/>
          </a:bodyPr>
          <a:lstStyle/>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The classic assumption is that facts are connected to a set of conformed dimensions, meaning that all business analysis uses the same definition and hierarchy of a specific dimension. </a:t>
            </a:r>
          </a:p>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That implies that there is only one way to group customers or products, for example. </a:t>
            </a:r>
          </a:p>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But this attempt to create conformity </a:t>
            </a:r>
            <a:r>
              <a:rPr lang="en-GB" sz="1600" dirty="0">
                <a:solidFill>
                  <a:srgbClr val="0070C0"/>
                </a:solidFill>
                <a:effectLst/>
                <a:latin typeface="Palatino" pitchFamily="2" charset="77"/>
              </a:rPr>
              <a:t>inhibits the ability to create customized views of dimensions to match the analytical requirements of business functions and processes</a:t>
            </a:r>
            <a:r>
              <a:rPr lang="en-GB" sz="1600" dirty="0">
                <a:solidFill>
                  <a:srgbClr val="3A3A47"/>
                </a:solidFill>
                <a:effectLst/>
                <a:latin typeface="Palatino" pitchFamily="2" charset="77"/>
              </a:rPr>
              <a:t>. </a:t>
            </a:r>
          </a:p>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Finance, marketing, sales, and manufacturing may have legitimate business needs to group customers and products differently. </a:t>
            </a:r>
          </a:p>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When </a:t>
            </a:r>
            <a:r>
              <a:rPr lang="en-GB" sz="1600" dirty="0">
                <a:solidFill>
                  <a:srgbClr val="0070C0"/>
                </a:solidFill>
                <a:effectLst/>
                <a:latin typeface="Palatino" pitchFamily="2" charset="77"/>
              </a:rPr>
              <a:t>one standard dimension is available </a:t>
            </a:r>
            <a:r>
              <a:rPr lang="en-GB" sz="1600" dirty="0">
                <a:solidFill>
                  <a:srgbClr val="3A3A47"/>
                </a:solidFill>
                <a:effectLst/>
                <a:latin typeface="Palatino" pitchFamily="2" charset="77"/>
              </a:rPr>
              <a:t>for business analysis, then </a:t>
            </a:r>
            <a:r>
              <a:rPr lang="en-GB" sz="1600" dirty="0">
                <a:solidFill>
                  <a:srgbClr val="0070C0"/>
                </a:solidFill>
                <a:effectLst/>
                <a:latin typeface="Palatino" pitchFamily="2" charset="77"/>
              </a:rPr>
              <a:t>the burden is shifted to business people to create the alternative views of the dimensions</a:t>
            </a:r>
            <a:r>
              <a:rPr lang="en-GB" sz="1600" dirty="0">
                <a:solidFill>
                  <a:srgbClr val="3A3A47"/>
                </a:solidFill>
                <a:effectLst/>
                <a:latin typeface="Palatino" pitchFamily="2" charset="77"/>
              </a:rPr>
              <a:t>. This is typically done by extracting data to spreadsheets to enable analysis using alternative versions of dimensions that were created manually by business people. </a:t>
            </a:r>
          </a:p>
          <a:p>
            <a:pPr marL="285750" indent="-285750">
              <a:spcBef>
                <a:spcPts val="300"/>
              </a:spcBef>
              <a:spcAft>
                <a:spcPts val="400"/>
              </a:spcAft>
              <a:buFont typeface="Arial" panose="020B0604020202020204" pitchFamily="34" charset="0"/>
              <a:buChar char="•"/>
            </a:pPr>
            <a:r>
              <a:rPr lang="en-GB" sz="1600" dirty="0">
                <a:solidFill>
                  <a:srgbClr val="3A3A47"/>
                </a:solidFill>
                <a:effectLst/>
                <a:latin typeface="Palatino" pitchFamily="2" charset="77"/>
              </a:rPr>
              <a:t>Not only is this </a:t>
            </a:r>
            <a:r>
              <a:rPr lang="en-GB" sz="1600" dirty="0">
                <a:solidFill>
                  <a:srgbClr val="0070C0"/>
                </a:solidFill>
                <a:effectLst/>
                <a:latin typeface="Palatino" pitchFamily="2" charset="77"/>
              </a:rPr>
              <a:t>a productivity drain, but there is no documentation, sharing is haphazard, and the potential for inconsistency is high</a:t>
            </a:r>
            <a:r>
              <a:rPr lang="en-GB" sz="1600" dirty="0">
                <a:solidFill>
                  <a:srgbClr val="3A3A47"/>
                </a:solidFill>
                <a:effectLst/>
                <a:latin typeface="Palatino" pitchFamily="2" charset="77"/>
              </a:rPr>
              <a:t>. </a:t>
            </a:r>
          </a:p>
          <a:p>
            <a:pPr>
              <a:spcBef>
                <a:spcPts val="300"/>
              </a:spcBef>
              <a:spcAft>
                <a:spcPts val="400"/>
              </a:spcAft>
            </a:pPr>
            <a:endParaRPr lang="en-GB" sz="1600" dirty="0">
              <a:solidFill>
                <a:srgbClr val="3A3A47"/>
              </a:solidFill>
              <a:effectLst/>
              <a:latin typeface="Palatino" pitchFamily="2" charset="77"/>
            </a:endParaRPr>
          </a:p>
          <a:p>
            <a:pPr marL="285750" indent="-285750">
              <a:spcBef>
                <a:spcPts val="300"/>
              </a:spcBef>
              <a:spcAft>
                <a:spcPts val="400"/>
              </a:spcAft>
              <a:buFont typeface="Arial" panose="020B0604020202020204" pitchFamily="34" charset="0"/>
              <a:buChar char="•"/>
            </a:pPr>
            <a:r>
              <a:rPr lang="en-GB" sz="1600" dirty="0">
                <a:solidFill>
                  <a:srgbClr val="3A3A47"/>
                </a:solidFill>
                <a:latin typeface="Palatino" pitchFamily="2" charset="77"/>
              </a:rPr>
              <a:t>Dimensional models need to accommodate alternative views of dimensions to support business needs, improve productivity, and provide consistency. There are two basic approaches: </a:t>
            </a:r>
          </a:p>
          <a:p>
            <a:pPr marL="536575" indent="-223838">
              <a:spcBef>
                <a:spcPts val="300"/>
              </a:spcBef>
              <a:spcAft>
                <a:spcPts val="400"/>
              </a:spcAft>
              <a:buFont typeface="System Font Regular"/>
              <a:buChar char="-"/>
            </a:pPr>
            <a:r>
              <a:rPr lang="en-GB" sz="1600" dirty="0">
                <a:solidFill>
                  <a:srgbClr val="3A3A47"/>
                </a:solidFill>
                <a:latin typeface="Palatino" pitchFamily="2" charset="77"/>
              </a:rPr>
              <a:t>Hot swappable dimensions (also called profile tables)</a:t>
            </a:r>
          </a:p>
          <a:p>
            <a:pPr marL="536575" indent="-223838">
              <a:spcBef>
                <a:spcPts val="300"/>
              </a:spcBef>
              <a:spcAft>
                <a:spcPts val="400"/>
              </a:spcAft>
              <a:buFont typeface="System Font Regular"/>
              <a:buChar char="-"/>
            </a:pPr>
            <a:r>
              <a:rPr lang="en-GB" sz="1600" dirty="0">
                <a:solidFill>
                  <a:srgbClr val="3A3A47"/>
                </a:solidFill>
                <a:latin typeface="Palatino" pitchFamily="2" charset="77"/>
              </a:rPr>
              <a:t>Custom dimension groups </a:t>
            </a:r>
          </a:p>
        </p:txBody>
      </p:sp>
    </p:spTree>
    <p:extLst>
      <p:ext uri="{BB962C8B-B14F-4D97-AF65-F5344CB8AC3E}">
        <p14:creationId xmlns:p14="http://schemas.microsoft.com/office/powerpoint/2010/main" val="1493875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897" y="239262"/>
            <a:ext cx="9305211" cy="1464870"/>
          </a:xfrm>
        </p:spPr>
        <p:txBody>
          <a:bodyPr/>
          <a:lstStyle/>
          <a:p>
            <a:r>
              <a:rPr lang="en-US" dirty="0"/>
              <a:t>Hot swappable dimension example</a:t>
            </a:r>
          </a:p>
        </p:txBody>
      </p:sp>
      <p:grpSp>
        <p:nvGrpSpPr>
          <p:cNvPr id="5" name="Group 4"/>
          <p:cNvGrpSpPr>
            <a:grpSpLocks noGrp="1" noUngrp="1" noChangeAspect="1"/>
          </p:cNvGrpSpPr>
          <p:nvPr/>
        </p:nvGrpSpPr>
        <p:grpSpPr>
          <a:xfrm>
            <a:off x="5286157" y="1925425"/>
            <a:ext cx="4666653" cy="3999386"/>
            <a:chOff x="3459163" y="1919288"/>
            <a:chExt cx="5273675" cy="4519612"/>
          </a:xfrm>
        </p:grpSpPr>
        <p:pic>
          <p:nvPicPr>
            <p:cNvPr id="3" name="Picture 2" descr="f10-3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459163" y="1919288"/>
              <a:ext cx="5273675" cy="4138612"/>
            </a:xfrm>
            <a:prstGeom prst="rect">
              <a:avLst/>
            </a:prstGeom>
            <a:noFill/>
            <a:ln>
              <a:noFill/>
            </a:ln>
          </p:spPr>
        </p:pic>
        <p:sp>
          <p:nvSpPr>
            <p:cNvPr id="4" name="Rectangle 3"/>
            <p:cNvSpPr/>
            <p:nvPr/>
          </p:nvSpPr>
          <p:spPr>
            <a:xfrm>
              <a:off x="3459163" y="6096000"/>
              <a:ext cx="5273675" cy="342900"/>
            </a:xfrm>
            <a:prstGeom prst="rect">
              <a:avLst/>
            </a:prstGeom>
            <a:noFill/>
            <a:ln>
              <a:noFill/>
            </a:ln>
          </p:spPr>
          <p:txBody>
            <a:bodyPr anchor="ctr">
              <a:normAutofit fontScale="77500" lnSpcReduction="20000"/>
            </a:bodyPr>
            <a:lstStyle/>
            <a:p>
              <a:pPr algn="ctr"/>
              <a:r>
                <a:rPr lang="en-US" sz="2124" dirty="0"/>
                <a:t>f10-36</a:t>
              </a:r>
            </a:p>
          </p:txBody>
        </p:sp>
      </p:grpSp>
      <p:sp>
        <p:nvSpPr>
          <p:cNvPr id="6" name="Slide Number Placeholder 5">
            <a:extLst>
              <a:ext uri="{FF2B5EF4-FFF2-40B4-BE49-F238E27FC236}">
                <a16:creationId xmlns:a16="http://schemas.microsoft.com/office/drawing/2014/main" id="{DEE9EE19-A5FB-7D29-F5EB-7A62B8C5303F}"/>
              </a:ext>
            </a:extLst>
          </p:cNvPr>
          <p:cNvSpPr>
            <a:spLocks noGrp="1"/>
          </p:cNvSpPr>
          <p:nvPr>
            <p:ph type="sldNum" sz="quarter" idx="12"/>
          </p:nvPr>
        </p:nvSpPr>
        <p:spPr/>
        <p:txBody>
          <a:bodyPr/>
          <a:lstStyle/>
          <a:p>
            <a:fld id="{DD40C559-0D42-4D76-92B1-8C19F3BDA397}" type="slidenum">
              <a:rPr lang="en-US" smtClean="0"/>
              <a:t>48</a:t>
            </a:fld>
            <a:endParaRPr lang="en-US"/>
          </a:p>
        </p:txBody>
      </p:sp>
      <p:sp>
        <p:nvSpPr>
          <p:cNvPr id="8" name="TextBox 7">
            <a:extLst>
              <a:ext uri="{FF2B5EF4-FFF2-40B4-BE49-F238E27FC236}">
                <a16:creationId xmlns:a16="http://schemas.microsoft.com/office/drawing/2014/main" id="{2B8AB48D-FCA6-ED7E-2350-DAF8FB9F2B5B}"/>
              </a:ext>
            </a:extLst>
          </p:cNvPr>
          <p:cNvSpPr txBox="1"/>
          <p:nvPr/>
        </p:nvSpPr>
        <p:spPr>
          <a:xfrm>
            <a:off x="677563" y="1925425"/>
            <a:ext cx="4134280" cy="3924151"/>
          </a:xfrm>
          <a:prstGeom prst="rect">
            <a:avLst/>
          </a:prstGeom>
          <a:noFill/>
        </p:spPr>
        <p:txBody>
          <a:bodyPr wrap="square">
            <a:spAutoFit/>
          </a:bodyPr>
          <a:lstStyle/>
          <a:p>
            <a:pPr marL="285750" indent="-285750">
              <a:spcBef>
                <a:spcPts val="400"/>
              </a:spcBef>
              <a:spcAft>
                <a:spcPts val="600"/>
              </a:spcAft>
              <a:buFont typeface="Arial" panose="020B0604020202020204" pitchFamily="34" charset="0"/>
              <a:buChar char="•"/>
            </a:pPr>
            <a:r>
              <a:rPr lang="en-GB" sz="1600" dirty="0">
                <a:solidFill>
                  <a:schemeClr val="accent6">
                    <a:lumMod val="75000"/>
                  </a:schemeClr>
                </a:solidFill>
                <a:effectLst/>
                <a:latin typeface="Palatino" pitchFamily="2" charset="77"/>
              </a:rPr>
              <a:t>Hot swappable dimensions are implemented by connecting a fact table with alternate versions of a dimension, then using one alternative for analysis at query time. </a:t>
            </a:r>
          </a:p>
          <a:p>
            <a:pPr marL="285750" indent="-285750">
              <a:spcBef>
                <a:spcPts val="400"/>
              </a:spcBef>
              <a:spcAft>
                <a:spcPts val="600"/>
              </a:spcAft>
              <a:buFont typeface="Arial" panose="020B0604020202020204" pitchFamily="34" charset="0"/>
              <a:buChar char="•"/>
            </a:pPr>
            <a:r>
              <a:rPr lang="en-GB" sz="1600" dirty="0">
                <a:solidFill>
                  <a:schemeClr val="accent6">
                    <a:lumMod val="75000"/>
                  </a:schemeClr>
                </a:solidFill>
                <a:effectLst/>
                <a:latin typeface="Palatino" pitchFamily="2" charset="77"/>
              </a:rPr>
              <a:t>The alternative is either selected by the business person explicitly or automatically by the BI application based on specific business rules. </a:t>
            </a:r>
            <a:endParaRPr lang="en-GB" sz="1600" dirty="0">
              <a:solidFill>
                <a:schemeClr val="accent6">
                  <a:lumMod val="75000"/>
                </a:schemeClr>
              </a:solidFill>
              <a:latin typeface="Palatino" pitchFamily="2" charset="77"/>
            </a:endParaRPr>
          </a:p>
          <a:p>
            <a:pPr marL="285750" indent="-285750">
              <a:spcBef>
                <a:spcPts val="400"/>
              </a:spcBef>
              <a:spcAft>
                <a:spcPts val="600"/>
              </a:spcAft>
              <a:buFont typeface="Arial" panose="020B0604020202020204" pitchFamily="34" charset="0"/>
              <a:buChar char="•"/>
            </a:pPr>
            <a:r>
              <a:rPr lang="en-GB" sz="1600" dirty="0">
                <a:solidFill>
                  <a:srgbClr val="C00000"/>
                </a:solidFill>
                <a:effectLst/>
                <a:latin typeface="Palatino" pitchFamily="2" charset="77"/>
              </a:rPr>
              <a:t>They got their name because someone thought it was analogous to hot swappable hardware components that are switched in real time. </a:t>
            </a:r>
            <a:endParaRPr lang="en-GB" sz="1400" dirty="0">
              <a:solidFill>
                <a:srgbClr val="C00000"/>
              </a:solidFill>
              <a:effectLst/>
            </a:endParaRPr>
          </a:p>
          <a:p>
            <a:pPr marL="285750" indent="-285750">
              <a:spcBef>
                <a:spcPts val="400"/>
              </a:spcBef>
              <a:spcAft>
                <a:spcPts val="600"/>
              </a:spcAft>
              <a:buFont typeface="Arial" panose="020B0604020202020204" pitchFamily="34" charset="0"/>
              <a:buChar char="•"/>
            </a:pPr>
            <a:endParaRPr lang="en-GB" sz="1600" dirty="0">
              <a:solidFill>
                <a:schemeClr val="accent6">
                  <a:lumMod val="75000"/>
                </a:schemeClr>
              </a:solidFill>
              <a:effectLst/>
              <a:latin typeface="Palatino" pitchFamily="2" charset="77"/>
            </a:endParaRPr>
          </a:p>
        </p:txBody>
      </p:sp>
    </p:spTree>
    <p:extLst>
      <p:ext uri="{BB962C8B-B14F-4D97-AF65-F5344CB8AC3E}">
        <p14:creationId xmlns:p14="http://schemas.microsoft.com/office/powerpoint/2010/main" val="2311353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20" y="-32657"/>
            <a:ext cx="9305211" cy="1464870"/>
          </a:xfrm>
        </p:spPr>
        <p:txBody>
          <a:bodyPr>
            <a:normAutofit/>
          </a:bodyPr>
          <a:lstStyle/>
          <a:p>
            <a:r>
              <a:rPr lang="en-US" sz="4400" dirty="0"/>
              <a:t>Custom dimension groups</a:t>
            </a:r>
          </a:p>
        </p:txBody>
      </p:sp>
      <p:grpSp>
        <p:nvGrpSpPr>
          <p:cNvPr id="5" name="Group 4"/>
          <p:cNvGrpSpPr>
            <a:grpSpLocks noGrp="1" noUngrp="1" noChangeAspect="1"/>
          </p:cNvGrpSpPr>
          <p:nvPr/>
        </p:nvGrpSpPr>
        <p:grpSpPr>
          <a:xfrm>
            <a:off x="1288137" y="3259444"/>
            <a:ext cx="8212376" cy="2579083"/>
            <a:chOff x="457200" y="2408238"/>
            <a:chExt cx="11277600" cy="3541712"/>
          </a:xfrm>
        </p:grpSpPr>
        <p:pic>
          <p:nvPicPr>
            <p:cNvPr id="3" name="Picture 2" descr="f10-37-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2408238"/>
              <a:ext cx="11277600" cy="3160712"/>
            </a:xfrm>
            <a:prstGeom prst="rect">
              <a:avLst/>
            </a:prstGeom>
            <a:noFill/>
            <a:ln>
              <a:noFill/>
            </a:ln>
          </p:spPr>
        </p:pic>
        <p:sp>
          <p:nvSpPr>
            <p:cNvPr id="4" name="Rectangle 3"/>
            <p:cNvSpPr/>
            <p:nvPr/>
          </p:nvSpPr>
          <p:spPr>
            <a:xfrm>
              <a:off x="457200" y="5607050"/>
              <a:ext cx="11277600" cy="342900"/>
            </a:xfrm>
            <a:prstGeom prst="rect">
              <a:avLst/>
            </a:prstGeom>
            <a:noFill/>
            <a:ln>
              <a:noFill/>
            </a:ln>
          </p:spPr>
          <p:txBody>
            <a:bodyPr anchor="ctr">
              <a:normAutofit fontScale="55000" lnSpcReduction="20000"/>
            </a:bodyPr>
            <a:lstStyle/>
            <a:p>
              <a:pPr algn="ctr"/>
              <a:r>
                <a:rPr lang="en-US" sz="2124" dirty="0"/>
                <a:t>f10-37</a:t>
              </a:r>
            </a:p>
          </p:txBody>
        </p:sp>
      </p:grpSp>
      <p:sp>
        <p:nvSpPr>
          <p:cNvPr id="6" name="Slide Number Placeholder 5">
            <a:extLst>
              <a:ext uri="{FF2B5EF4-FFF2-40B4-BE49-F238E27FC236}">
                <a16:creationId xmlns:a16="http://schemas.microsoft.com/office/drawing/2014/main" id="{D683EA22-A907-EBA3-980F-8C4809FCE14A}"/>
              </a:ext>
            </a:extLst>
          </p:cNvPr>
          <p:cNvSpPr>
            <a:spLocks noGrp="1"/>
          </p:cNvSpPr>
          <p:nvPr>
            <p:ph type="sldNum" sz="quarter" idx="12"/>
          </p:nvPr>
        </p:nvSpPr>
        <p:spPr/>
        <p:txBody>
          <a:bodyPr/>
          <a:lstStyle/>
          <a:p>
            <a:fld id="{DD40C559-0D42-4D76-92B1-8C19F3BDA397}" type="slidenum">
              <a:rPr lang="en-US" smtClean="0"/>
              <a:t>49</a:t>
            </a:fld>
            <a:endParaRPr lang="en-US"/>
          </a:p>
        </p:txBody>
      </p:sp>
      <p:sp>
        <p:nvSpPr>
          <p:cNvPr id="8" name="TextBox 7">
            <a:extLst>
              <a:ext uri="{FF2B5EF4-FFF2-40B4-BE49-F238E27FC236}">
                <a16:creationId xmlns:a16="http://schemas.microsoft.com/office/drawing/2014/main" id="{FE9788A9-7BB9-30B1-DB39-B336167EF491}"/>
              </a:ext>
            </a:extLst>
          </p:cNvPr>
          <p:cNvSpPr txBox="1"/>
          <p:nvPr/>
        </p:nvSpPr>
        <p:spPr>
          <a:xfrm>
            <a:off x="522515" y="1168193"/>
            <a:ext cx="9458552" cy="1697901"/>
          </a:xfrm>
          <a:prstGeom prst="rect">
            <a:avLst/>
          </a:prstGeom>
          <a:noFill/>
        </p:spPr>
        <p:txBody>
          <a:bodyPr wrap="square">
            <a:spAutoFit/>
          </a:bodyPr>
          <a:lstStyle/>
          <a:p>
            <a:pPr indent="227013">
              <a:spcBef>
                <a:spcPts val="400"/>
              </a:spcBef>
              <a:spcAft>
                <a:spcPts val="600"/>
              </a:spcAft>
            </a:pPr>
            <a:r>
              <a:rPr lang="en-GB" sz="1600" dirty="0">
                <a:solidFill>
                  <a:srgbClr val="3A3A47"/>
                </a:solidFill>
                <a:effectLst/>
                <a:latin typeface="Palatino" pitchFamily="2" charset="77"/>
              </a:rPr>
              <a:t>The second approach to creating alternative dimensions is to enhance the dimension’s schema to accommodate different dimensional groups. </a:t>
            </a:r>
          </a:p>
          <a:p>
            <a:pPr indent="227013">
              <a:spcBef>
                <a:spcPts val="400"/>
              </a:spcBef>
              <a:spcAft>
                <a:spcPts val="600"/>
              </a:spcAft>
            </a:pPr>
            <a:r>
              <a:rPr lang="en-GB" sz="1600" dirty="0">
                <a:solidFill>
                  <a:srgbClr val="3A3A47"/>
                </a:solidFill>
                <a:effectLst/>
                <a:latin typeface="Palatino" pitchFamily="2" charset="77"/>
              </a:rPr>
              <a:t>As depicted in </a:t>
            </a:r>
            <a:r>
              <a:rPr lang="en-GB" sz="1600" b="1" dirty="0">
                <a:solidFill>
                  <a:srgbClr val="D1002B"/>
                </a:solidFill>
                <a:effectLst/>
                <a:latin typeface="NotoSerif"/>
              </a:rPr>
              <a:t>Figure 10.37</a:t>
            </a:r>
            <a:r>
              <a:rPr lang="en-GB" sz="1600" dirty="0">
                <a:solidFill>
                  <a:srgbClr val="3A3A47"/>
                </a:solidFill>
                <a:effectLst/>
                <a:latin typeface="Palatino" pitchFamily="2" charset="77"/>
              </a:rPr>
              <a:t>, an additional dimension is created, </a:t>
            </a:r>
            <a:r>
              <a:rPr lang="en-GB" sz="1600" i="1" dirty="0" err="1">
                <a:solidFill>
                  <a:srgbClr val="3A3A47"/>
                </a:solidFill>
                <a:effectLst/>
                <a:latin typeface="Palatino" pitchFamily="2" charset="77"/>
              </a:rPr>
              <a:t>Custom_Dimension_Groups</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that has a row for each alternate grouping with descriptive attributes. The new dimension could be used as a filter to select alternates during query time or to create views that would be made available to specific groups of business people. The foreign key </a:t>
            </a:r>
            <a:r>
              <a:rPr lang="en-GB" sz="1600" i="1" dirty="0" err="1">
                <a:solidFill>
                  <a:srgbClr val="3A3A47"/>
                </a:solidFill>
                <a:effectLst/>
                <a:latin typeface="Palatino" pitchFamily="2" charset="77"/>
              </a:rPr>
              <a:t>Dimension_Group_SK</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is added to the dimension table.</a:t>
            </a:r>
            <a:endParaRPr lang="en-GB" sz="1600" dirty="0">
              <a:effectLst/>
            </a:endParaRPr>
          </a:p>
        </p:txBody>
      </p:sp>
      <p:sp>
        <p:nvSpPr>
          <p:cNvPr id="9" name="TextBox 8">
            <a:extLst>
              <a:ext uri="{FF2B5EF4-FFF2-40B4-BE49-F238E27FC236}">
                <a16:creationId xmlns:a16="http://schemas.microsoft.com/office/drawing/2014/main" id="{938C713E-5EFB-2F10-0026-C4F2A5148DB1}"/>
              </a:ext>
            </a:extLst>
          </p:cNvPr>
          <p:cNvSpPr txBox="1"/>
          <p:nvPr/>
        </p:nvSpPr>
        <p:spPr>
          <a:xfrm>
            <a:off x="398820" y="5982867"/>
            <a:ext cx="10258765" cy="1077218"/>
          </a:xfrm>
          <a:prstGeom prst="rect">
            <a:avLst/>
          </a:prstGeom>
          <a:noFill/>
        </p:spPr>
        <p:txBody>
          <a:bodyPr wrap="square">
            <a:spAutoFit/>
          </a:bodyPr>
          <a:lstStyle/>
          <a:p>
            <a:pPr indent="227013"/>
            <a:r>
              <a:rPr lang="en-GB" sz="1600" dirty="0">
                <a:solidFill>
                  <a:srgbClr val="3A3A47"/>
                </a:solidFill>
                <a:effectLst/>
                <a:latin typeface="Palatino" pitchFamily="2" charset="77"/>
              </a:rPr>
              <a:t>The primary key for the dimension table is a combination of </a:t>
            </a:r>
            <a:r>
              <a:rPr lang="en-GB" sz="1600" i="1" dirty="0" err="1">
                <a:solidFill>
                  <a:srgbClr val="3A3A47"/>
                </a:solidFill>
                <a:effectLst/>
                <a:latin typeface="Palatino" pitchFamily="2" charset="77"/>
              </a:rPr>
              <a:t>Dimension_Table_SK</a:t>
            </a:r>
            <a:r>
              <a:rPr lang="en-GB" sz="1600" dirty="0">
                <a:solidFill>
                  <a:srgbClr val="3A3A47"/>
                </a:solidFill>
                <a:effectLst/>
                <a:latin typeface="Palatino" pitchFamily="2" charset="77"/>
              </a:rPr>
              <a:t>, </a:t>
            </a:r>
            <a:r>
              <a:rPr lang="en-GB" sz="1600" i="1" dirty="0" err="1">
                <a:solidFill>
                  <a:srgbClr val="3A3A47"/>
                </a:solidFill>
                <a:effectLst/>
                <a:latin typeface="Palatino" pitchFamily="2" charset="77"/>
              </a:rPr>
              <a:t>Dimension_Durable_SK</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and </a:t>
            </a:r>
            <a:r>
              <a:rPr lang="en-GB" sz="1600" i="1" dirty="0" err="1">
                <a:solidFill>
                  <a:srgbClr val="3A3A47"/>
                </a:solidFill>
                <a:effectLst/>
                <a:latin typeface="Palatino" pitchFamily="2" charset="77"/>
              </a:rPr>
              <a:t>Dimension_Group_SK</a:t>
            </a:r>
            <a:r>
              <a:rPr lang="en-GB" sz="1600" dirty="0">
                <a:solidFill>
                  <a:srgbClr val="3A3A47"/>
                </a:solidFill>
                <a:effectLst/>
                <a:latin typeface="Palatino" pitchFamily="2" charset="77"/>
              </a:rPr>
              <a:t>. </a:t>
            </a:r>
          </a:p>
          <a:p>
            <a:pPr indent="227013"/>
            <a:r>
              <a:rPr lang="en-GB" sz="1600" dirty="0">
                <a:solidFill>
                  <a:srgbClr val="3A3A47"/>
                </a:solidFill>
                <a:effectLst/>
                <a:latin typeface="Palatino" pitchFamily="2" charset="77"/>
              </a:rPr>
              <a:t>Fact tables are not modified, however, and continue to be linked to the dimension table using the </a:t>
            </a:r>
            <a:r>
              <a:rPr lang="en-GB" sz="1600" i="1" dirty="0" err="1">
                <a:solidFill>
                  <a:srgbClr val="3A3A47"/>
                </a:solidFill>
                <a:effectLst/>
                <a:latin typeface="Palatino" pitchFamily="2" charset="77"/>
              </a:rPr>
              <a:t>Dimension_Table_SK</a:t>
            </a:r>
            <a:r>
              <a:rPr lang="en-GB" sz="1600" i="1" dirty="0">
                <a:solidFill>
                  <a:srgbClr val="3A3A47"/>
                </a:solidFill>
                <a:effectLst/>
                <a:latin typeface="Palatino" pitchFamily="2" charset="77"/>
              </a:rPr>
              <a:t> </a:t>
            </a:r>
            <a:r>
              <a:rPr lang="en-GB" sz="1600" dirty="0">
                <a:solidFill>
                  <a:srgbClr val="3A3A47"/>
                </a:solidFill>
                <a:effectLst/>
                <a:latin typeface="Palatino" pitchFamily="2" charset="77"/>
              </a:rPr>
              <a:t>as the foreign key. </a:t>
            </a:r>
            <a:endParaRPr lang="en-GB" sz="1600" dirty="0">
              <a:effectLst/>
            </a:endParaRPr>
          </a:p>
        </p:txBody>
      </p:sp>
    </p:spTree>
    <p:extLst>
      <p:ext uri="{BB962C8B-B14F-4D97-AF65-F5344CB8AC3E}">
        <p14:creationId xmlns:p14="http://schemas.microsoft.com/office/powerpoint/2010/main" val="375229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47" y="302091"/>
            <a:ext cx="9721739" cy="1172985"/>
          </a:xfrm>
        </p:spPr>
        <p:txBody>
          <a:bodyPr>
            <a:noAutofit/>
          </a:bodyPr>
          <a:lstStyle/>
          <a:p>
            <a:r>
              <a:rPr lang="en-US" sz="4000" dirty="0">
                <a:solidFill>
                  <a:schemeClr val="bg2">
                    <a:lumMod val="25000"/>
                  </a:schemeClr>
                </a:solidFill>
              </a:rPr>
              <a:t>Types of Hierarchies: (1) Balanced Hierarchies</a:t>
            </a:r>
          </a:p>
        </p:txBody>
      </p:sp>
      <p:grpSp>
        <p:nvGrpSpPr>
          <p:cNvPr id="5" name="Group 4"/>
          <p:cNvGrpSpPr>
            <a:grpSpLocks noGrp="1" noUngrp="1" noChangeAspect="1"/>
          </p:cNvGrpSpPr>
          <p:nvPr/>
        </p:nvGrpSpPr>
        <p:grpSpPr>
          <a:xfrm>
            <a:off x="1457444" y="2106992"/>
            <a:ext cx="4470463" cy="3026012"/>
            <a:chOff x="2757488" y="1919288"/>
            <a:chExt cx="6677025" cy="4519612"/>
          </a:xfrm>
        </p:grpSpPr>
        <p:pic>
          <p:nvPicPr>
            <p:cNvPr id="3" name="Picture 2" descr="f10-02-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757488" y="1919288"/>
              <a:ext cx="6677025" cy="4138612"/>
            </a:xfrm>
            <a:prstGeom prst="rect">
              <a:avLst/>
            </a:prstGeom>
            <a:noFill/>
            <a:ln>
              <a:noFill/>
            </a:ln>
          </p:spPr>
        </p:pic>
        <p:sp>
          <p:nvSpPr>
            <p:cNvPr id="4" name="Rectangle 3"/>
            <p:cNvSpPr/>
            <p:nvPr/>
          </p:nvSpPr>
          <p:spPr>
            <a:xfrm>
              <a:off x="2757488" y="6096000"/>
              <a:ext cx="6677025" cy="342900"/>
            </a:xfrm>
            <a:prstGeom prst="rect">
              <a:avLst/>
            </a:prstGeom>
            <a:noFill/>
            <a:ln>
              <a:noFill/>
            </a:ln>
          </p:spPr>
          <p:txBody>
            <a:bodyPr anchor="ctr">
              <a:normAutofit fontScale="92500" lnSpcReduction="20000"/>
            </a:bodyPr>
            <a:lstStyle/>
            <a:p>
              <a:pPr algn="ctr"/>
              <a:r>
                <a:rPr lang="en-US" sz="1239" dirty="0"/>
                <a:t>f10-02</a:t>
              </a:r>
            </a:p>
          </p:txBody>
        </p:sp>
      </p:grpSp>
      <p:grpSp>
        <p:nvGrpSpPr>
          <p:cNvPr id="6" name="Group 5">
            <a:extLst>
              <a:ext uri="{FF2B5EF4-FFF2-40B4-BE49-F238E27FC236}">
                <a16:creationId xmlns:a16="http://schemas.microsoft.com/office/drawing/2014/main" id="{65221E83-E3C1-CEDF-34C2-3D0EE510FA38}"/>
              </a:ext>
            </a:extLst>
          </p:cNvPr>
          <p:cNvGrpSpPr>
            <a:grpSpLocks noGrp="1" noUngrp="1" noChangeAspect="1"/>
          </p:cNvGrpSpPr>
          <p:nvPr/>
        </p:nvGrpSpPr>
        <p:grpSpPr>
          <a:xfrm>
            <a:off x="7020572" y="1492664"/>
            <a:ext cx="2473920" cy="3999575"/>
            <a:chOff x="4697413" y="1919288"/>
            <a:chExt cx="2795587" cy="4519612"/>
          </a:xfrm>
        </p:grpSpPr>
        <p:pic>
          <p:nvPicPr>
            <p:cNvPr id="7" name="Picture 6" descr="f10-03-9780124114616">
              <a:extLst>
                <a:ext uri="{FF2B5EF4-FFF2-40B4-BE49-F238E27FC236}">
                  <a16:creationId xmlns:a16="http://schemas.microsoft.com/office/drawing/2014/main" id="{C88CE39A-58F7-0E98-4676-5678D42E8224}"/>
                </a:ext>
              </a:extLst>
            </p:cNvPr>
            <p:cNvPicPr>
              <a:picLocks noRot="1" noChangeAspect="1" noMove="1" noResize="1"/>
            </p:cNvPicPr>
            <p:nvPr isPhoto="1"/>
          </p:nvPicPr>
          <p:blipFill>
            <a:blip r:embed="rId3" cstate="print">
              <a:lum/>
              <a:extLst>
                <a:ext uri="{28A0092B-C50C-407E-A947-70E740481C1C}">
                  <a14:useLocalDpi xmlns:a14="http://schemas.microsoft.com/office/drawing/2010/main" val="0"/>
                </a:ext>
              </a:extLst>
            </a:blip>
            <a:stretch>
              <a:fillRect/>
            </a:stretch>
          </p:blipFill>
          <p:spPr>
            <a:xfrm>
              <a:off x="4697413" y="1919288"/>
              <a:ext cx="2795587" cy="4138612"/>
            </a:xfrm>
            <a:prstGeom prst="rect">
              <a:avLst/>
            </a:prstGeom>
            <a:noFill/>
            <a:ln>
              <a:noFill/>
            </a:ln>
          </p:spPr>
        </p:pic>
        <p:sp>
          <p:nvSpPr>
            <p:cNvPr id="8" name="Rectangle 7">
              <a:extLst>
                <a:ext uri="{FF2B5EF4-FFF2-40B4-BE49-F238E27FC236}">
                  <a16:creationId xmlns:a16="http://schemas.microsoft.com/office/drawing/2014/main" id="{9F7569F3-71F8-2A02-3379-A8F1C946FC40}"/>
                </a:ext>
              </a:extLst>
            </p:cNvPr>
            <p:cNvSpPr/>
            <p:nvPr/>
          </p:nvSpPr>
          <p:spPr>
            <a:xfrm>
              <a:off x="4697413" y="6096000"/>
              <a:ext cx="2795587" cy="342900"/>
            </a:xfrm>
            <a:prstGeom prst="rect">
              <a:avLst/>
            </a:prstGeom>
            <a:noFill/>
            <a:ln>
              <a:noFill/>
            </a:ln>
          </p:spPr>
          <p:txBody>
            <a:bodyPr anchor="ctr">
              <a:normAutofit fontScale="77500" lnSpcReduction="20000"/>
            </a:bodyPr>
            <a:lstStyle/>
            <a:p>
              <a:pPr algn="ctr"/>
              <a:r>
                <a:rPr lang="en-US" sz="2124" dirty="0"/>
                <a:t>f10-03</a:t>
              </a:r>
            </a:p>
          </p:txBody>
        </p:sp>
      </p:grpSp>
      <p:sp>
        <p:nvSpPr>
          <p:cNvPr id="10" name="TextBox 9">
            <a:extLst>
              <a:ext uri="{FF2B5EF4-FFF2-40B4-BE49-F238E27FC236}">
                <a16:creationId xmlns:a16="http://schemas.microsoft.com/office/drawing/2014/main" id="{78CC2911-B213-B5FA-42BF-FD5F439D317A}"/>
              </a:ext>
            </a:extLst>
          </p:cNvPr>
          <p:cNvSpPr txBox="1"/>
          <p:nvPr/>
        </p:nvSpPr>
        <p:spPr>
          <a:xfrm>
            <a:off x="619427" y="5509827"/>
            <a:ext cx="9549795" cy="1317990"/>
          </a:xfrm>
          <a:prstGeom prst="rect">
            <a:avLst/>
          </a:prstGeom>
          <a:noFill/>
        </p:spPr>
        <p:txBody>
          <a:bodyPr wrap="square">
            <a:spAutoFit/>
          </a:bodyPr>
          <a:lstStyle/>
          <a:p>
            <a:pPr algn="justLow"/>
            <a:r>
              <a:rPr lang="en-GB" sz="1593" b="1" dirty="0">
                <a:solidFill>
                  <a:srgbClr val="D1002B"/>
                </a:solidFill>
                <a:latin typeface="NotoSerif"/>
              </a:rPr>
              <a:t>Figure 10.2 </a:t>
            </a:r>
            <a:r>
              <a:rPr lang="en-GB" sz="1593" dirty="0">
                <a:solidFill>
                  <a:srgbClr val="3A3A47"/>
                </a:solidFill>
                <a:latin typeface="Palatino" pitchFamily="2" charset="77"/>
              </a:rPr>
              <a:t>illustrates a balanced hierarchy. In this example, a year breaks down to a quarter, breaking down to months. An actual date would be the highest level of detail and lowest level in the hierarchy. The date dimension in </a:t>
            </a:r>
            <a:r>
              <a:rPr lang="en-GB" sz="1593" b="1" dirty="0">
                <a:solidFill>
                  <a:srgbClr val="D1002B"/>
                </a:solidFill>
                <a:latin typeface="NotoSerif"/>
              </a:rPr>
              <a:t>Figure 10.3 </a:t>
            </a:r>
            <a:r>
              <a:rPr lang="en-GB" sz="1593" dirty="0">
                <a:solidFill>
                  <a:srgbClr val="3A3A47"/>
                </a:solidFill>
                <a:latin typeface="Palatino" pitchFamily="2" charset="77"/>
              </a:rPr>
              <a:t>illustrates a dimension with multiple hierarchies. In this example, an enterprise has a fiscal calendar that begins on July 1 and has a 4-4-5-quarter (4 weeks for fiscal months 1 and 2, and 5 weeks assigned to fiscal month 3.) </a:t>
            </a:r>
            <a:endParaRPr lang="en-GB" sz="1593" dirty="0"/>
          </a:p>
        </p:txBody>
      </p:sp>
      <p:sp>
        <p:nvSpPr>
          <p:cNvPr id="9" name="Slide Number Placeholder 8">
            <a:extLst>
              <a:ext uri="{FF2B5EF4-FFF2-40B4-BE49-F238E27FC236}">
                <a16:creationId xmlns:a16="http://schemas.microsoft.com/office/drawing/2014/main" id="{9AED4006-A282-DCF3-5401-194DA971F688}"/>
              </a:ext>
            </a:extLst>
          </p:cNvPr>
          <p:cNvSpPr>
            <a:spLocks noGrp="1"/>
          </p:cNvSpPr>
          <p:nvPr>
            <p:ph type="sldNum" sz="quarter" idx="12"/>
          </p:nvPr>
        </p:nvSpPr>
        <p:spPr/>
        <p:txBody>
          <a:bodyPr/>
          <a:lstStyle/>
          <a:p>
            <a:fld id="{DD40C559-0D42-4D76-92B1-8C19F3BDA397}" type="slidenum">
              <a:rPr lang="en-US" smtClean="0"/>
              <a:t>5</a:t>
            </a:fld>
            <a:endParaRPr lang="en-US"/>
          </a:p>
        </p:txBody>
      </p:sp>
      <p:sp>
        <p:nvSpPr>
          <p:cNvPr id="12" name="TextBox 11">
            <a:extLst>
              <a:ext uri="{FF2B5EF4-FFF2-40B4-BE49-F238E27FC236}">
                <a16:creationId xmlns:a16="http://schemas.microsoft.com/office/drawing/2014/main" id="{46D9BB99-5D15-80EA-ADF7-319E92B6CC33}"/>
              </a:ext>
            </a:extLst>
          </p:cNvPr>
          <p:cNvSpPr txBox="1"/>
          <p:nvPr/>
        </p:nvSpPr>
        <p:spPr>
          <a:xfrm>
            <a:off x="598730" y="1371100"/>
            <a:ext cx="6187890" cy="584775"/>
          </a:xfrm>
          <a:prstGeom prst="rect">
            <a:avLst/>
          </a:prstGeom>
          <a:noFill/>
        </p:spPr>
        <p:txBody>
          <a:bodyPr wrap="square">
            <a:spAutoFit/>
          </a:bodyPr>
          <a:lstStyle/>
          <a:p>
            <a:r>
              <a:rPr lang="en-GB" sz="1600" dirty="0">
                <a:solidFill>
                  <a:schemeClr val="accent6">
                    <a:lumMod val="50000"/>
                  </a:schemeClr>
                </a:solidFill>
                <a:latin typeface="Palatino" pitchFamily="2" charset="77"/>
              </a:rPr>
              <a:t>In a balanced hierarchy: a</a:t>
            </a:r>
            <a:r>
              <a:rPr lang="en-GB" sz="1600" dirty="0">
                <a:solidFill>
                  <a:schemeClr val="accent6">
                    <a:lumMod val="50000"/>
                  </a:schemeClr>
                </a:solidFill>
                <a:effectLst/>
                <a:latin typeface="Palatino" pitchFamily="2" charset="77"/>
              </a:rPr>
              <a:t>ll dimensional branches have the same number of levels</a:t>
            </a:r>
            <a:endParaRPr lang="en-GB" sz="1600" dirty="0">
              <a:solidFill>
                <a:schemeClr val="accent6">
                  <a:lumMod val="50000"/>
                </a:schemeClr>
              </a:solidFill>
              <a:effectLst/>
            </a:endParaRPr>
          </a:p>
        </p:txBody>
      </p:sp>
    </p:spTree>
    <p:extLst>
      <p:ext uri="{BB962C8B-B14F-4D97-AF65-F5344CB8AC3E}">
        <p14:creationId xmlns:p14="http://schemas.microsoft.com/office/powerpoint/2010/main" val="70943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20" y="-90144"/>
            <a:ext cx="9305211" cy="1464870"/>
          </a:xfrm>
        </p:spPr>
        <p:txBody>
          <a:bodyPr>
            <a:normAutofit/>
          </a:bodyPr>
          <a:lstStyle/>
          <a:p>
            <a:r>
              <a:rPr lang="en-US" sz="4400" dirty="0"/>
              <a:t>Too Few or Too Many Dimensions </a:t>
            </a:r>
          </a:p>
        </p:txBody>
      </p:sp>
      <p:sp>
        <p:nvSpPr>
          <p:cNvPr id="6" name="Slide Number Placeholder 5">
            <a:extLst>
              <a:ext uri="{FF2B5EF4-FFF2-40B4-BE49-F238E27FC236}">
                <a16:creationId xmlns:a16="http://schemas.microsoft.com/office/drawing/2014/main" id="{D683EA22-A907-EBA3-980F-8C4809FCE14A}"/>
              </a:ext>
            </a:extLst>
          </p:cNvPr>
          <p:cNvSpPr>
            <a:spLocks noGrp="1"/>
          </p:cNvSpPr>
          <p:nvPr>
            <p:ph type="sldNum" sz="quarter" idx="12"/>
          </p:nvPr>
        </p:nvSpPr>
        <p:spPr/>
        <p:txBody>
          <a:bodyPr/>
          <a:lstStyle/>
          <a:p>
            <a:fld id="{DD40C559-0D42-4D76-92B1-8C19F3BDA397}" type="slidenum">
              <a:rPr lang="en-US" smtClean="0"/>
              <a:t>50</a:t>
            </a:fld>
            <a:endParaRPr lang="en-US"/>
          </a:p>
        </p:txBody>
      </p:sp>
      <p:sp>
        <p:nvSpPr>
          <p:cNvPr id="7" name="TextBox 6">
            <a:extLst>
              <a:ext uri="{FF2B5EF4-FFF2-40B4-BE49-F238E27FC236}">
                <a16:creationId xmlns:a16="http://schemas.microsoft.com/office/drawing/2014/main" id="{98805459-A7B1-F542-D23C-B363BEC2626E}"/>
              </a:ext>
            </a:extLst>
          </p:cNvPr>
          <p:cNvSpPr txBox="1"/>
          <p:nvPr/>
        </p:nvSpPr>
        <p:spPr>
          <a:xfrm>
            <a:off x="398819" y="1109555"/>
            <a:ext cx="9648111" cy="6117059"/>
          </a:xfrm>
          <a:prstGeom prst="rect">
            <a:avLst/>
          </a:prstGeom>
          <a:noFill/>
        </p:spPr>
        <p:txBody>
          <a:bodyPr wrap="square" rtlCol="0">
            <a:spAutoFit/>
          </a:bodyPr>
          <a:lstStyle/>
          <a:p>
            <a:pPr indent="146050" algn="justLow">
              <a:spcBef>
                <a:spcPts val="400"/>
              </a:spcBef>
              <a:spcAft>
                <a:spcPts val="300"/>
              </a:spcAft>
            </a:pPr>
            <a:r>
              <a:rPr lang="en-GB" sz="1500" dirty="0">
                <a:solidFill>
                  <a:srgbClr val="3A3A47"/>
                </a:solidFill>
                <a:effectLst/>
                <a:latin typeface="Palatino" pitchFamily="2" charset="77"/>
              </a:rPr>
              <a:t>When you complete your first iteration of a dimensional model, you might find that you have too few or too many dimensions. </a:t>
            </a:r>
            <a:r>
              <a:rPr lang="en-GB" sz="1500" dirty="0">
                <a:solidFill>
                  <a:srgbClr val="0070C0"/>
                </a:solidFill>
                <a:effectLst/>
                <a:latin typeface="Palatino" pitchFamily="2" charset="77"/>
              </a:rPr>
              <a:t>It is common to have 6–18 dimensions to model a business process</a:t>
            </a:r>
            <a:r>
              <a:rPr lang="en-GB" sz="1500" dirty="0">
                <a:solidFill>
                  <a:srgbClr val="3A3A47"/>
                </a:solidFill>
                <a:effectLst/>
                <a:latin typeface="Palatino" pitchFamily="2" charset="77"/>
              </a:rPr>
              <a:t>. Although there will be common or conformed dimensions across business processes, it is likely that as the number of processes </a:t>
            </a:r>
            <a:r>
              <a:rPr lang="en-GB" sz="1500" dirty="0" err="1">
                <a:solidFill>
                  <a:srgbClr val="3A3A47"/>
                </a:solidFill>
                <a:effectLst/>
                <a:latin typeface="Palatino" pitchFamily="2" charset="77"/>
              </a:rPr>
              <a:t>modeled</a:t>
            </a:r>
            <a:r>
              <a:rPr lang="en-GB" sz="1500" dirty="0">
                <a:solidFill>
                  <a:srgbClr val="3A3A47"/>
                </a:solidFill>
                <a:effectLst/>
                <a:latin typeface="Palatino" pitchFamily="2" charset="77"/>
              </a:rPr>
              <a:t> grows, so too will the number of dimensions. </a:t>
            </a:r>
          </a:p>
          <a:p>
            <a:pPr indent="146050" algn="justLow">
              <a:spcBef>
                <a:spcPts val="400"/>
              </a:spcBef>
              <a:spcAft>
                <a:spcPts val="300"/>
              </a:spcAft>
            </a:pPr>
            <a:endParaRPr lang="en-GB" sz="100" dirty="0"/>
          </a:p>
          <a:p>
            <a:pPr indent="146050" algn="justLow">
              <a:spcBef>
                <a:spcPts val="400"/>
              </a:spcBef>
              <a:spcAft>
                <a:spcPts val="300"/>
              </a:spcAft>
            </a:pPr>
            <a:r>
              <a:rPr lang="en-GB" sz="1500" dirty="0">
                <a:solidFill>
                  <a:srgbClr val="3A3A47"/>
                </a:solidFill>
                <a:effectLst/>
                <a:latin typeface="Palatino" pitchFamily="2" charset="77"/>
              </a:rPr>
              <a:t>If you have too few, consider if any of these are missing: </a:t>
            </a: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Outriggers </a:t>
            </a:r>
            <a:endParaRPr lang="en-GB" sz="1500" dirty="0"/>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Role-playing dimensions</a:t>
            </a:r>
            <a:endParaRPr lang="en-GB" sz="1500" dirty="0">
              <a:solidFill>
                <a:srgbClr val="3A3A47"/>
              </a:solidFill>
              <a:latin typeface="Palatino" pitchFamily="2" charset="77"/>
            </a:endParaRP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Causal dimensions</a:t>
            </a:r>
            <a:endParaRPr lang="en-GB" sz="1500" dirty="0">
              <a:solidFill>
                <a:srgbClr val="3A3A47"/>
              </a:solidFill>
              <a:latin typeface="Palatino" pitchFamily="2" charset="77"/>
            </a:endParaRP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Multivalued dimensions and bridge tables</a:t>
            </a: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Value band tables </a:t>
            </a:r>
          </a:p>
          <a:p>
            <a:pPr algn="justLow">
              <a:spcBef>
                <a:spcPts val="400"/>
              </a:spcBef>
              <a:spcAft>
                <a:spcPts val="300"/>
              </a:spcAft>
            </a:pPr>
            <a:endParaRPr lang="en-GB" sz="200" dirty="0">
              <a:effectLst/>
            </a:endParaRPr>
          </a:p>
          <a:p>
            <a:pPr indent="146050" algn="justLow">
              <a:spcBef>
                <a:spcPts val="400"/>
              </a:spcBef>
              <a:spcAft>
                <a:spcPts val="300"/>
              </a:spcAft>
            </a:pPr>
            <a:r>
              <a:rPr lang="en-GB" sz="1500" dirty="0">
                <a:solidFill>
                  <a:srgbClr val="3A3A47"/>
                </a:solidFill>
                <a:effectLst/>
                <a:latin typeface="Palatino" pitchFamily="2" charset="77"/>
              </a:rPr>
              <a:t>It’s possible to add any of these after you enter into the production phase of your dimensional model because they don’t affect the existing primary and foreign keys in your dimensional model. </a:t>
            </a:r>
            <a:r>
              <a:rPr lang="en-GB" sz="1500" dirty="0">
                <a:solidFill>
                  <a:srgbClr val="0070C0"/>
                </a:solidFill>
                <a:effectLst/>
                <a:latin typeface="Palatino" pitchFamily="2" charset="77"/>
              </a:rPr>
              <a:t>Keep in mind, however, that striving to develop a comprehensive a model early will improve productivity and analytical capabilities</a:t>
            </a:r>
            <a:r>
              <a:rPr lang="en-GB" sz="1500" dirty="0">
                <a:solidFill>
                  <a:srgbClr val="3A3A47"/>
                </a:solidFill>
                <a:effectLst/>
                <a:latin typeface="Palatino" pitchFamily="2" charset="77"/>
              </a:rPr>
              <a:t>.</a:t>
            </a:r>
          </a:p>
          <a:p>
            <a:pPr indent="146050" algn="justLow">
              <a:spcBef>
                <a:spcPts val="400"/>
              </a:spcBef>
              <a:spcAft>
                <a:spcPts val="300"/>
              </a:spcAft>
            </a:pPr>
            <a:endParaRPr lang="en-GB" sz="100" dirty="0">
              <a:solidFill>
                <a:srgbClr val="3A3A47"/>
              </a:solidFill>
              <a:effectLst/>
              <a:latin typeface="Palatino" pitchFamily="2" charset="77"/>
            </a:endParaRPr>
          </a:p>
          <a:p>
            <a:pPr indent="146050" algn="justLow">
              <a:spcBef>
                <a:spcPts val="400"/>
              </a:spcBef>
              <a:spcAft>
                <a:spcPts val="300"/>
              </a:spcAft>
            </a:pPr>
            <a:r>
              <a:rPr lang="en-GB" sz="1500" dirty="0">
                <a:solidFill>
                  <a:srgbClr val="3A3A47"/>
                </a:solidFill>
                <a:effectLst/>
                <a:latin typeface="Palatino" pitchFamily="2" charset="77"/>
              </a:rPr>
              <a:t>If you end up with far too many dimensions, such as hundreds, for example, then you need to determine if you have any of these issues:</a:t>
            </a:r>
            <a:endParaRPr lang="en-GB" sz="1500" dirty="0">
              <a:solidFill>
                <a:srgbClr val="3A3A47"/>
              </a:solidFill>
              <a:latin typeface="Palatino" pitchFamily="2" charset="77"/>
            </a:endParaRP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Some of the dimensions are dependent on each other and need to be combined. If there is a one-to-one </a:t>
            </a:r>
            <a:r>
              <a:rPr lang="en-GB" sz="1500" dirty="0"/>
              <a:t> </a:t>
            </a:r>
            <a:r>
              <a:rPr lang="en-GB" sz="1500" dirty="0">
                <a:solidFill>
                  <a:srgbClr val="3A3A47"/>
                </a:solidFill>
                <a:effectLst/>
                <a:latin typeface="Palatino" pitchFamily="2" charset="77"/>
              </a:rPr>
              <a:t>mapping they definitely need to be combined.</a:t>
            </a:r>
            <a:endParaRPr lang="en-GB" sz="1500" dirty="0">
              <a:solidFill>
                <a:srgbClr val="3A3A47"/>
              </a:solidFill>
              <a:latin typeface="Palatino" pitchFamily="2" charset="77"/>
            </a:endParaRP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There are degenerate dimensions, which need to be collapsed as talked about in </a:t>
            </a:r>
            <a:r>
              <a:rPr lang="en-GB" sz="1500" b="1" dirty="0">
                <a:solidFill>
                  <a:srgbClr val="D1002B"/>
                </a:solidFill>
                <a:effectLst/>
                <a:latin typeface="NotoSerif"/>
              </a:rPr>
              <a:t>Chapter 9</a:t>
            </a:r>
            <a:r>
              <a:rPr lang="en-GB" sz="1500" dirty="0">
                <a:solidFill>
                  <a:srgbClr val="3A3A47"/>
                </a:solidFill>
                <a:effectLst/>
                <a:latin typeface="Palatino" pitchFamily="2" charset="77"/>
              </a:rPr>
              <a:t>.</a:t>
            </a:r>
            <a:endParaRPr lang="en-GB" sz="1500" dirty="0">
              <a:solidFill>
                <a:srgbClr val="3A3A47"/>
              </a:solidFill>
              <a:latin typeface="Palatino" pitchFamily="2" charset="77"/>
            </a:endParaRPr>
          </a:p>
          <a:p>
            <a:pPr marL="285750" indent="-285750" algn="justLow">
              <a:spcBef>
                <a:spcPts val="400"/>
              </a:spcBef>
              <a:spcAft>
                <a:spcPts val="300"/>
              </a:spcAft>
              <a:buFont typeface="Arial" panose="020B0604020202020204" pitchFamily="34" charset="0"/>
              <a:buChar char="•"/>
            </a:pPr>
            <a:r>
              <a:rPr lang="en-GB" sz="1500" dirty="0">
                <a:solidFill>
                  <a:srgbClr val="3A3A47"/>
                </a:solidFill>
                <a:effectLst/>
                <a:latin typeface="Palatino" pitchFamily="2" charset="77"/>
              </a:rPr>
              <a:t>Many of the dimensions are really an accumulation of junk dimensions that could be put into one table to improve management and productivity.</a:t>
            </a:r>
            <a:endParaRPr lang="en-GB" sz="1500" dirty="0">
              <a:effectLst/>
            </a:endParaRPr>
          </a:p>
        </p:txBody>
      </p:sp>
    </p:spTree>
    <p:extLst>
      <p:ext uri="{BB962C8B-B14F-4D97-AF65-F5344CB8AC3E}">
        <p14:creationId xmlns:p14="http://schemas.microsoft.com/office/powerpoint/2010/main" val="287328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825" y="0"/>
            <a:ext cx="9305211" cy="1464870"/>
          </a:xfrm>
        </p:spPr>
        <p:txBody>
          <a:bodyPr>
            <a:normAutofit/>
          </a:bodyPr>
          <a:lstStyle/>
          <a:p>
            <a:r>
              <a:rPr lang="en-US" sz="4000" dirty="0">
                <a:solidFill>
                  <a:schemeClr val="bg2">
                    <a:lumMod val="25000"/>
                  </a:schemeClr>
                </a:solidFill>
              </a:rPr>
              <a:t>Types of Hierarchies: (2) Ragged Hierarchies</a:t>
            </a:r>
          </a:p>
        </p:txBody>
      </p:sp>
      <p:grpSp>
        <p:nvGrpSpPr>
          <p:cNvPr id="5" name="Group 4"/>
          <p:cNvGrpSpPr>
            <a:grpSpLocks noGrp="1" noUngrp="1" noChangeAspect="1"/>
          </p:cNvGrpSpPr>
          <p:nvPr/>
        </p:nvGrpSpPr>
        <p:grpSpPr>
          <a:xfrm>
            <a:off x="5394326" y="1291192"/>
            <a:ext cx="4482628" cy="3999386"/>
            <a:chOff x="3562350" y="1919288"/>
            <a:chExt cx="5065713" cy="4519612"/>
          </a:xfrm>
        </p:grpSpPr>
        <p:pic>
          <p:nvPicPr>
            <p:cNvPr id="3" name="Picture 2" descr="f10-04-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562350" y="1919288"/>
              <a:ext cx="5065713" cy="4138612"/>
            </a:xfrm>
            <a:prstGeom prst="rect">
              <a:avLst/>
            </a:prstGeom>
            <a:noFill/>
            <a:ln>
              <a:noFill/>
            </a:ln>
          </p:spPr>
        </p:pic>
        <p:sp>
          <p:nvSpPr>
            <p:cNvPr id="4" name="Rectangle 3"/>
            <p:cNvSpPr/>
            <p:nvPr/>
          </p:nvSpPr>
          <p:spPr>
            <a:xfrm>
              <a:off x="3562350" y="6096000"/>
              <a:ext cx="5065713" cy="342900"/>
            </a:xfrm>
            <a:prstGeom prst="rect">
              <a:avLst/>
            </a:prstGeom>
            <a:noFill/>
            <a:ln>
              <a:noFill/>
            </a:ln>
          </p:spPr>
          <p:txBody>
            <a:bodyPr anchor="ctr">
              <a:normAutofit fontScale="77500" lnSpcReduction="20000"/>
            </a:bodyPr>
            <a:lstStyle/>
            <a:p>
              <a:pPr algn="ctr"/>
              <a:r>
                <a:rPr lang="en-US" sz="2124" dirty="0"/>
                <a:t>f10-04</a:t>
              </a:r>
            </a:p>
          </p:txBody>
        </p:sp>
      </p:grpSp>
      <p:sp>
        <p:nvSpPr>
          <p:cNvPr id="7" name="TextBox 6">
            <a:extLst>
              <a:ext uri="{FF2B5EF4-FFF2-40B4-BE49-F238E27FC236}">
                <a16:creationId xmlns:a16="http://schemas.microsoft.com/office/drawing/2014/main" id="{D772BC4B-3667-936C-19C5-49F119097466}"/>
              </a:ext>
            </a:extLst>
          </p:cNvPr>
          <p:cNvSpPr txBox="1"/>
          <p:nvPr/>
        </p:nvSpPr>
        <p:spPr>
          <a:xfrm>
            <a:off x="458825" y="5471249"/>
            <a:ext cx="9871002" cy="1317990"/>
          </a:xfrm>
          <a:prstGeom prst="rect">
            <a:avLst/>
          </a:prstGeom>
          <a:noFill/>
        </p:spPr>
        <p:txBody>
          <a:bodyPr wrap="square">
            <a:spAutoFit/>
          </a:bodyPr>
          <a:lstStyle/>
          <a:p>
            <a:pPr algn="justLow"/>
            <a:r>
              <a:rPr lang="en-GB" sz="1593" dirty="0">
                <a:solidFill>
                  <a:srgbClr val="3A3A47"/>
                </a:solidFill>
                <a:latin typeface="Palatino" pitchFamily="2" charset="77"/>
              </a:rPr>
              <a:t>A typical example, as shown in </a:t>
            </a:r>
            <a:r>
              <a:rPr lang="en-GB" sz="1593" b="1" dirty="0">
                <a:solidFill>
                  <a:srgbClr val="D1002B"/>
                </a:solidFill>
                <a:latin typeface="NotoSerif"/>
              </a:rPr>
              <a:t>Figure 10.4</a:t>
            </a:r>
            <a:r>
              <a:rPr lang="en-GB" sz="1593" dirty="0">
                <a:solidFill>
                  <a:srgbClr val="3A3A47"/>
                </a:solidFill>
                <a:latin typeface="Palatino" pitchFamily="2" charset="77"/>
              </a:rPr>
              <a:t>, is a geography or sales territory dimension. In the example, one branch has the continent of North America, country of United States, state of Illinois, and city of Chicago. The other branch has Europe as the continent, Greece as the country, and Athens as the city, but there is no state that is applicable to this dimension. </a:t>
            </a:r>
            <a:r>
              <a:rPr lang="en-GB" sz="1593" dirty="0">
                <a:solidFill>
                  <a:srgbClr val="0070C0"/>
                </a:solidFill>
                <a:latin typeface="Palatino" pitchFamily="2" charset="77"/>
              </a:rPr>
              <a:t>In this example, each branch has a different depth and one branch has a gap, making this a ragged hierarchy.</a:t>
            </a:r>
            <a:r>
              <a:rPr lang="en-GB" sz="1593" dirty="0">
                <a:solidFill>
                  <a:srgbClr val="3A3A47"/>
                </a:solidFill>
                <a:latin typeface="Palatino" pitchFamily="2" charset="77"/>
              </a:rPr>
              <a:t> </a:t>
            </a:r>
            <a:endParaRPr lang="en-GB" sz="1593" dirty="0"/>
          </a:p>
        </p:txBody>
      </p:sp>
      <p:sp>
        <p:nvSpPr>
          <p:cNvPr id="6" name="Slide Number Placeholder 5">
            <a:extLst>
              <a:ext uri="{FF2B5EF4-FFF2-40B4-BE49-F238E27FC236}">
                <a16:creationId xmlns:a16="http://schemas.microsoft.com/office/drawing/2014/main" id="{95F16EB0-E99C-207B-4988-016F7C58B304}"/>
              </a:ext>
            </a:extLst>
          </p:cNvPr>
          <p:cNvSpPr>
            <a:spLocks noGrp="1"/>
          </p:cNvSpPr>
          <p:nvPr>
            <p:ph type="sldNum" sz="quarter" idx="12"/>
          </p:nvPr>
        </p:nvSpPr>
        <p:spPr/>
        <p:txBody>
          <a:bodyPr/>
          <a:lstStyle/>
          <a:p>
            <a:fld id="{DD40C559-0D42-4D76-92B1-8C19F3BDA397}" type="slidenum">
              <a:rPr lang="en-US" smtClean="0"/>
              <a:t>6</a:t>
            </a:fld>
            <a:endParaRPr lang="en-US"/>
          </a:p>
        </p:txBody>
      </p:sp>
      <p:sp>
        <p:nvSpPr>
          <p:cNvPr id="9" name="TextBox 8">
            <a:extLst>
              <a:ext uri="{FF2B5EF4-FFF2-40B4-BE49-F238E27FC236}">
                <a16:creationId xmlns:a16="http://schemas.microsoft.com/office/drawing/2014/main" id="{8521D0B9-05CE-C4F7-AC7B-7D55670B099F}"/>
              </a:ext>
            </a:extLst>
          </p:cNvPr>
          <p:cNvSpPr txBox="1"/>
          <p:nvPr/>
        </p:nvSpPr>
        <p:spPr>
          <a:xfrm>
            <a:off x="458825" y="1464870"/>
            <a:ext cx="4322989" cy="1077218"/>
          </a:xfrm>
          <a:prstGeom prst="rect">
            <a:avLst/>
          </a:prstGeom>
          <a:noFill/>
        </p:spPr>
        <p:txBody>
          <a:bodyPr wrap="square">
            <a:spAutoFit/>
          </a:bodyPr>
          <a:lstStyle/>
          <a:p>
            <a:r>
              <a:rPr lang="en-GB" sz="1600" dirty="0">
                <a:solidFill>
                  <a:schemeClr val="accent6">
                    <a:lumMod val="50000"/>
                  </a:schemeClr>
                </a:solidFill>
                <a:effectLst/>
                <a:latin typeface="Palatino" pitchFamily="2" charset="77"/>
              </a:rPr>
              <a:t>A ragged hierarchy has the parent member of at least one member in the hierarchy that is not in the level immediately above it. In short, levels are skipped in the hierarchy. </a:t>
            </a:r>
            <a:endParaRPr lang="en-GB" sz="1600" dirty="0">
              <a:solidFill>
                <a:schemeClr val="accent6">
                  <a:lumMod val="50000"/>
                </a:schemeClr>
              </a:solidFill>
              <a:effectLst/>
            </a:endParaRPr>
          </a:p>
        </p:txBody>
      </p:sp>
    </p:spTree>
    <p:extLst>
      <p:ext uri="{BB962C8B-B14F-4D97-AF65-F5344CB8AC3E}">
        <p14:creationId xmlns:p14="http://schemas.microsoft.com/office/powerpoint/2010/main" val="148362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72BC4B-3667-936C-19C5-49F119097466}"/>
              </a:ext>
            </a:extLst>
          </p:cNvPr>
          <p:cNvSpPr txBox="1"/>
          <p:nvPr/>
        </p:nvSpPr>
        <p:spPr>
          <a:xfrm>
            <a:off x="526793" y="1637909"/>
            <a:ext cx="9735063" cy="3785652"/>
          </a:xfrm>
          <a:prstGeom prst="rect">
            <a:avLst/>
          </a:prstGeom>
          <a:noFill/>
        </p:spPr>
        <p:txBody>
          <a:bodyPr wrap="square">
            <a:spAutoFit/>
          </a:bodyPr>
          <a:lstStyle/>
          <a:p>
            <a:pPr indent="276225"/>
            <a:r>
              <a:rPr lang="en-GB" sz="1600" dirty="0">
                <a:solidFill>
                  <a:srgbClr val="C00000"/>
                </a:solidFill>
                <a:effectLst/>
                <a:latin typeface="Palatino" pitchFamily="2" charset="77"/>
              </a:rPr>
              <a:t>If there is a limited number of levels and gaps in a hierarchy</a:t>
            </a:r>
            <a:r>
              <a:rPr lang="en-GB" sz="1600" dirty="0">
                <a:solidFill>
                  <a:srgbClr val="3A3A47"/>
                </a:solidFill>
                <a:effectLst/>
                <a:latin typeface="Palatino" pitchFamily="2" charset="77"/>
              </a:rPr>
              <a:t>, then the pragmatic approach to handling aggregating data is to treat it as a balanced hierarchy (i.e. handle the missing values):</a:t>
            </a:r>
          </a:p>
          <a:p>
            <a:pPr indent="276225"/>
            <a:endParaRPr lang="en-GB" sz="1600" dirty="0">
              <a:solidFill>
                <a:srgbClr val="3A3A47"/>
              </a:solidFill>
              <a:latin typeface="Palatino" pitchFamily="2" charset="77"/>
            </a:endParaRPr>
          </a:p>
          <a:p>
            <a:pPr marL="17463" indent="263525"/>
            <a:r>
              <a:rPr lang="en-GB" sz="1600" dirty="0">
                <a:solidFill>
                  <a:srgbClr val="3A3A47"/>
                </a:solidFill>
                <a:effectLst/>
                <a:latin typeface="Palatino" pitchFamily="2" charset="77"/>
              </a:rPr>
              <a:t>Depending on how the business wishes to handle the missing values, there are two options for what to populate in the missing attributes, just be sure to not use NULL in either case:</a:t>
            </a:r>
          </a:p>
          <a:p>
            <a:pPr marL="17463" indent="263525"/>
            <a:endParaRPr lang="en-GB" sz="700" dirty="0">
              <a:solidFill>
                <a:srgbClr val="3A3A47"/>
              </a:solidFill>
              <a:effectLst/>
              <a:latin typeface="Palatino" pitchFamily="2" charset="77"/>
            </a:endParaRPr>
          </a:p>
          <a:p>
            <a:pPr marL="846138"/>
            <a:r>
              <a:rPr lang="en-GB" sz="1600" dirty="0">
                <a:solidFill>
                  <a:srgbClr val="3A3A47"/>
                </a:solidFill>
                <a:effectLst/>
                <a:latin typeface="Palatino" pitchFamily="2" charset="77"/>
              </a:rPr>
              <a:t>• An agreed-upon default value. In this example, that could be “not applicable” or “no state.”</a:t>
            </a:r>
            <a:br>
              <a:rPr lang="en-GB" sz="1600" dirty="0">
                <a:solidFill>
                  <a:srgbClr val="3A3A47"/>
                </a:solidFill>
                <a:effectLst/>
                <a:latin typeface="Palatino" pitchFamily="2" charset="77"/>
              </a:rPr>
            </a:br>
            <a:r>
              <a:rPr lang="en-GB" sz="1600" dirty="0">
                <a:solidFill>
                  <a:srgbClr val="3A3A47"/>
                </a:solidFill>
                <a:effectLst/>
                <a:latin typeface="Palatino" pitchFamily="2" charset="77"/>
              </a:rPr>
              <a:t>• The value of the level above the gap. In this example, “Greece” would be used as the State attribute.</a:t>
            </a:r>
          </a:p>
          <a:p>
            <a:pPr marL="846138"/>
            <a:r>
              <a:rPr lang="en-GB" sz="1600" dirty="0">
                <a:solidFill>
                  <a:srgbClr val="3A3A47"/>
                </a:solidFill>
                <a:effectLst/>
                <a:latin typeface="Palatino" pitchFamily="2" charset="77"/>
              </a:rPr>
              <a:t> </a:t>
            </a:r>
          </a:p>
          <a:p>
            <a:pPr marL="846138"/>
            <a:endParaRPr lang="en-GB" sz="1600" dirty="0">
              <a:solidFill>
                <a:srgbClr val="3A3A47"/>
              </a:solidFill>
              <a:latin typeface="Palatino" pitchFamily="2" charset="77"/>
            </a:endParaRPr>
          </a:p>
          <a:p>
            <a:pPr marL="846138"/>
            <a:endParaRPr lang="en-GB" sz="1600" dirty="0">
              <a:solidFill>
                <a:srgbClr val="3A3A47"/>
              </a:solidFill>
              <a:effectLst/>
              <a:latin typeface="Palatino" pitchFamily="2" charset="77"/>
            </a:endParaRPr>
          </a:p>
          <a:p>
            <a:pPr marL="846138"/>
            <a:endParaRPr lang="en-GB" sz="1600" dirty="0">
              <a:effectLst/>
            </a:endParaRPr>
          </a:p>
          <a:p>
            <a:pPr indent="276225"/>
            <a:endParaRPr lang="en-GB" sz="1600" dirty="0">
              <a:solidFill>
                <a:srgbClr val="3A3A47"/>
              </a:solidFill>
              <a:effectLst/>
              <a:latin typeface="Palatino" pitchFamily="2" charset="77"/>
            </a:endParaRPr>
          </a:p>
          <a:p>
            <a:endParaRPr lang="en-GB" sz="1600" dirty="0">
              <a:solidFill>
                <a:srgbClr val="3A3A47"/>
              </a:solidFill>
              <a:effectLst/>
              <a:latin typeface="Palatino" pitchFamily="2" charset="77"/>
            </a:endParaRPr>
          </a:p>
        </p:txBody>
      </p:sp>
      <p:sp>
        <p:nvSpPr>
          <p:cNvPr id="6" name="Slide Number Placeholder 5">
            <a:extLst>
              <a:ext uri="{FF2B5EF4-FFF2-40B4-BE49-F238E27FC236}">
                <a16:creationId xmlns:a16="http://schemas.microsoft.com/office/drawing/2014/main" id="{95F16EB0-E99C-207B-4988-016F7C58B304}"/>
              </a:ext>
            </a:extLst>
          </p:cNvPr>
          <p:cNvSpPr>
            <a:spLocks noGrp="1"/>
          </p:cNvSpPr>
          <p:nvPr>
            <p:ph type="sldNum" sz="quarter" idx="12"/>
          </p:nvPr>
        </p:nvSpPr>
        <p:spPr/>
        <p:txBody>
          <a:bodyPr/>
          <a:lstStyle/>
          <a:p>
            <a:fld id="{DD40C559-0D42-4D76-92B1-8C19F3BDA397}" type="slidenum">
              <a:rPr lang="en-US" smtClean="0"/>
              <a:t>7</a:t>
            </a:fld>
            <a:endParaRPr lang="en-US"/>
          </a:p>
        </p:txBody>
      </p:sp>
      <p:sp>
        <p:nvSpPr>
          <p:cNvPr id="11" name="Title 1">
            <a:extLst>
              <a:ext uri="{FF2B5EF4-FFF2-40B4-BE49-F238E27FC236}">
                <a16:creationId xmlns:a16="http://schemas.microsoft.com/office/drawing/2014/main" id="{F5496050-EABF-A044-ED35-805E5C7C9C17}"/>
              </a:ext>
            </a:extLst>
          </p:cNvPr>
          <p:cNvSpPr>
            <a:spLocks noGrp="1"/>
          </p:cNvSpPr>
          <p:nvPr>
            <p:ph type="title"/>
          </p:nvPr>
        </p:nvSpPr>
        <p:spPr>
          <a:xfrm>
            <a:off x="526793" y="0"/>
            <a:ext cx="9305211" cy="1464870"/>
          </a:xfrm>
        </p:spPr>
        <p:txBody>
          <a:bodyPr>
            <a:normAutofit/>
          </a:bodyPr>
          <a:lstStyle/>
          <a:p>
            <a:r>
              <a:rPr lang="en-US" sz="4000" dirty="0">
                <a:solidFill>
                  <a:schemeClr val="bg2">
                    <a:lumMod val="25000"/>
                  </a:schemeClr>
                </a:solidFill>
              </a:rPr>
              <a:t>Handling Ragged Hierarchies</a:t>
            </a:r>
          </a:p>
        </p:txBody>
      </p:sp>
      <p:sp>
        <p:nvSpPr>
          <p:cNvPr id="12" name="TextBox 11">
            <a:extLst>
              <a:ext uri="{FF2B5EF4-FFF2-40B4-BE49-F238E27FC236}">
                <a16:creationId xmlns:a16="http://schemas.microsoft.com/office/drawing/2014/main" id="{CA933A65-F6E0-CE1D-E67C-814870E4C9F3}"/>
              </a:ext>
            </a:extLst>
          </p:cNvPr>
          <p:cNvSpPr txBox="1"/>
          <p:nvPr/>
        </p:nvSpPr>
        <p:spPr>
          <a:xfrm>
            <a:off x="403679" y="3789362"/>
            <a:ext cx="9858177" cy="1354217"/>
          </a:xfrm>
          <a:prstGeom prst="rect">
            <a:avLst/>
          </a:prstGeom>
          <a:noFill/>
        </p:spPr>
        <p:txBody>
          <a:bodyPr wrap="square" rtlCol="0">
            <a:spAutoFit/>
          </a:bodyPr>
          <a:lstStyle/>
          <a:p>
            <a:pPr indent="276225"/>
            <a:endParaRPr lang="en-GB" sz="1600" dirty="0">
              <a:solidFill>
                <a:srgbClr val="C00000"/>
              </a:solidFill>
              <a:latin typeface="Palatino" pitchFamily="2" charset="77"/>
            </a:endParaRPr>
          </a:p>
          <a:p>
            <a:pPr indent="276225"/>
            <a:endParaRPr lang="en-GB" sz="1600" dirty="0">
              <a:solidFill>
                <a:srgbClr val="C00000"/>
              </a:solidFill>
              <a:latin typeface="Palatino" pitchFamily="2" charset="77"/>
            </a:endParaRPr>
          </a:p>
          <a:p>
            <a:pPr indent="276225"/>
            <a:r>
              <a:rPr lang="en-GB" sz="1600" dirty="0">
                <a:solidFill>
                  <a:srgbClr val="C00000"/>
                </a:solidFill>
                <a:latin typeface="Palatino" pitchFamily="2" charset="77"/>
              </a:rPr>
              <a:t>If the hierarchy has many levels and gaps </a:t>
            </a:r>
            <a:r>
              <a:rPr lang="en-GB" sz="1600" dirty="0">
                <a:solidFill>
                  <a:srgbClr val="3A3A47"/>
                </a:solidFill>
                <a:latin typeface="Palatino" pitchFamily="2" charset="77"/>
              </a:rPr>
              <a:t>then use the approach discussed in handling variable depth hierarchies. </a:t>
            </a:r>
          </a:p>
          <a:p>
            <a:endParaRPr lang="en-US" dirty="0"/>
          </a:p>
        </p:txBody>
      </p:sp>
    </p:spTree>
    <p:extLst>
      <p:ext uri="{BB962C8B-B14F-4D97-AF65-F5344CB8AC3E}">
        <p14:creationId xmlns:p14="http://schemas.microsoft.com/office/powerpoint/2010/main" val="2128787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78" y="0"/>
            <a:ext cx="10473572" cy="1172985"/>
          </a:xfrm>
        </p:spPr>
        <p:txBody>
          <a:bodyPr>
            <a:noAutofit/>
          </a:bodyPr>
          <a:lstStyle/>
          <a:p>
            <a:r>
              <a:rPr lang="en-US" sz="4000" dirty="0">
                <a:solidFill>
                  <a:schemeClr val="bg2">
                    <a:lumMod val="25000"/>
                  </a:schemeClr>
                </a:solidFill>
              </a:rPr>
              <a:t>Types of Hierarchies: (3) Unbalanced hierarchies</a:t>
            </a:r>
          </a:p>
        </p:txBody>
      </p:sp>
      <p:grpSp>
        <p:nvGrpSpPr>
          <p:cNvPr id="5" name="Group 4"/>
          <p:cNvGrpSpPr>
            <a:grpSpLocks noGrp="1" noUngrp="1" noChangeAspect="1"/>
          </p:cNvGrpSpPr>
          <p:nvPr/>
        </p:nvGrpSpPr>
        <p:grpSpPr>
          <a:xfrm>
            <a:off x="4967683" y="1473950"/>
            <a:ext cx="5277729" cy="3381880"/>
            <a:chOff x="2568575" y="1919288"/>
            <a:chExt cx="7053263" cy="4519612"/>
          </a:xfrm>
        </p:grpSpPr>
        <p:pic>
          <p:nvPicPr>
            <p:cNvPr id="3" name="Picture 2" descr="f10-05-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2568575" y="1919288"/>
              <a:ext cx="7053263" cy="4138612"/>
            </a:xfrm>
            <a:prstGeom prst="rect">
              <a:avLst/>
            </a:prstGeom>
            <a:noFill/>
            <a:ln>
              <a:noFill/>
            </a:ln>
          </p:spPr>
        </p:pic>
        <p:sp>
          <p:nvSpPr>
            <p:cNvPr id="4" name="Rectangle 3"/>
            <p:cNvSpPr/>
            <p:nvPr/>
          </p:nvSpPr>
          <p:spPr>
            <a:xfrm>
              <a:off x="2568575" y="6096000"/>
              <a:ext cx="7053263" cy="342900"/>
            </a:xfrm>
            <a:prstGeom prst="rect">
              <a:avLst/>
            </a:prstGeom>
            <a:noFill/>
            <a:ln>
              <a:noFill/>
            </a:ln>
          </p:spPr>
          <p:txBody>
            <a:bodyPr anchor="ctr">
              <a:normAutofit fontScale="62500" lnSpcReduction="20000"/>
            </a:bodyPr>
            <a:lstStyle/>
            <a:p>
              <a:pPr algn="ctr"/>
              <a:r>
                <a:rPr lang="en-US" sz="2124" dirty="0"/>
                <a:t>f10-05</a:t>
              </a:r>
            </a:p>
          </p:txBody>
        </p:sp>
      </p:grpSp>
      <p:sp>
        <p:nvSpPr>
          <p:cNvPr id="9" name="TextBox 8">
            <a:extLst>
              <a:ext uri="{FF2B5EF4-FFF2-40B4-BE49-F238E27FC236}">
                <a16:creationId xmlns:a16="http://schemas.microsoft.com/office/drawing/2014/main" id="{1F09884E-1BE3-816F-F594-A825CD88FF5E}"/>
              </a:ext>
            </a:extLst>
          </p:cNvPr>
          <p:cNvSpPr txBox="1"/>
          <p:nvPr/>
        </p:nvSpPr>
        <p:spPr>
          <a:xfrm>
            <a:off x="315078" y="5054093"/>
            <a:ext cx="10086161" cy="1808252"/>
          </a:xfrm>
          <a:prstGeom prst="rect">
            <a:avLst/>
          </a:prstGeom>
          <a:noFill/>
        </p:spPr>
        <p:txBody>
          <a:bodyPr wrap="square">
            <a:spAutoFit/>
          </a:bodyPr>
          <a:lstStyle/>
          <a:p>
            <a:pPr algn="justLow"/>
            <a:r>
              <a:rPr lang="en-GB" sz="1593" dirty="0">
                <a:solidFill>
                  <a:srgbClr val="3A3A47"/>
                </a:solidFill>
                <a:latin typeface="Palatino" pitchFamily="2" charset="77"/>
              </a:rPr>
              <a:t>The classic example, as shown in </a:t>
            </a:r>
            <a:r>
              <a:rPr lang="en-GB" sz="1593" b="1" dirty="0">
                <a:solidFill>
                  <a:srgbClr val="D1002B"/>
                </a:solidFill>
                <a:latin typeface="NotoSerif"/>
              </a:rPr>
              <a:t>Figure 10.5</a:t>
            </a:r>
            <a:r>
              <a:rPr lang="en-GB" sz="1593" dirty="0">
                <a:solidFill>
                  <a:srgbClr val="3A3A47"/>
                </a:solidFill>
                <a:latin typeface="Palatino" pitchFamily="2" charset="77"/>
              </a:rPr>
              <a:t>, is an organizational chart. In the example, as we traverse through a senior vice president’s organization, the reporting relationships among employees vary widely. The organizational </a:t>
            </a:r>
            <a:r>
              <a:rPr lang="en-GB" sz="1593" dirty="0">
                <a:solidFill>
                  <a:srgbClr val="0070C0"/>
                </a:solidFill>
                <a:latin typeface="Palatino" pitchFamily="2" charset="77"/>
              </a:rPr>
              <a:t>structure is unbalanced, with some branches in the hierarchy having more levels than others</a:t>
            </a:r>
            <a:r>
              <a:rPr lang="en-GB" sz="1593" dirty="0">
                <a:solidFill>
                  <a:srgbClr val="3A3A47"/>
                </a:solidFill>
                <a:latin typeface="Palatino" pitchFamily="2" charset="77"/>
              </a:rPr>
              <a:t>, the number of employees at each level varies, and employee titles are not uniform across a level. But there is always a parent–child relationship until the branch encounters a leaf node, such as an employee without anyone reporting to him or her. Obviously, an enterprise organizational chart would be much bigger than this, but it would still show a large amount of variation in the levels of the organization. </a:t>
            </a:r>
            <a:endParaRPr lang="en-GB" sz="1593" dirty="0"/>
          </a:p>
        </p:txBody>
      </p:sp>
      <p:sp>
        <p:nvSpPr>
          <p:cNvPr id="6" name="Slide Number Placeholder 5">
            <a:extLst>
              <a:ext uri="{FF2B5EF4-FFF2-40B4-BE49-F238E27FC236}">
                <a16:creationId xmlns:a16="http://schemas.microsoft.com/office/drawing/2014/main" id="{98694AA5-D00C-67C2-BE7A-916482F242BC}"/>
              </a:ext>
            </a:extLst>
          </p:cNvPr>
          <p:cNvSpPr>
            <a:spLocks noGrp="1"/>
          </p:cNvSpPr>
          <p:nvPr>
            <p:ph type="sldNum" sz="quarter" idx="12"/>
          </p:nvPr>
        </p:nvSpPr>
        <p:spPr/>
        <p:txBody>
          <a:bodyPr/>
          <a:lstStyle/>
          <a:p>
            <a:fld id="{DD40C559-0D42-4D76-92B1-8C19F3BDA397}" type="slidenum">
              <a:rPr lang="en-US" smtClean="0"/>
              <a:t>8</a:t>
            </a:fld>
            <a:endParaRPr lang="en-US"/>
          </a:p>
        </p:txBody>
      </p:sp>
      <p:sp>
        <p:nvSpPr>
          <p:cNvPr id="8" name="TextBox 7">
            <a:extLst>
              <a:ext uri="{FF2B5EF4-FFF2-40B4-BE49-F238E27FC236}">
                <a16:creationId xmlns:a16="http://schemas.microsoft.com/office/drawing/2014/main" id="{51851053-0C2F-6CEF-1EA1-4C23802B32FE}"/>
              </a:ext>
            </a:extLst>
          </p:cNvPr>
          <p:cNvSpPr txBox="1"/>
          <p:nvPr/>
        </p:nvSpPr>
        <p:spPr>
          <a:xfrm>
            <a:off x="315079" y="1172985"/>
            <a:ext cx="4959050" cy="1077218"/>
          </a:xfrm>
          <a:prstGeom prst="rect">
            <a:avLst/>
          </a:prstGeom>
          <a:noFill/>
        </p:spPr>
        <p:txBody>
          <a:bodyPr wrap="square">
            <a:spAutoFit/>
          </a:bodyPr>
          <a:lstStyle/>
          <a:p>
            <a:r>
              <a:rPr lang="en-GB" sz="1600" dirty="0">
                <a:solidFill>
                  <a:schemeClr val="accent6">
                    <a:lumMod val="50000"/>
                  </a:schemeClr>
                </a:solidFill>
                <a:effectLst/>
                <a:latin typeface="Palatino" pitchFamily="2" charset="77"/>
              </a:rPr>
              <a:t>Unbalanced hierarchies occur when the dimensional branches have varying numbers of levels—inconsistent depths while still having a consistent parent-child relationship. </a:t>
            </a:r>
            <a:endParaRPr lang="en-GB" sz="1600" dirty="0">
              <a:solidFill>
                <a:schemeClr val="accent6">
                  <a:lumMod val="50000"/>
                </a:schemeClr>
              </a:solidFill>
              <a:effectLst/>
            </a:endParaRPr>
          </a:p>
        </p:txBody>
      </p:sp>
    </p:spTree>
    <p:extLst>
      <p:ext uri="{BB962C8B-B14F-4D97-AF65-F5344CB8AC3E}">
        <p14:creationId xmlns:p14="http://schemas.microsoft.com/office/powerpoint/2010/main" val="13805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720" y="3363761"/>
            <a:ext cx="3294391" cy="1446068"/>
          </a:xfrm>
        </p:spPr>
        <p:txBody>
          <a:bodyPr>
            <a:normAutofit/>
          </a:bodyPr>
          <a:lstStyle/>
          <a:p>
            <a:r>
              <a:rPr lang="en-US" sz="2832" dirty="0"/>
              <a:t>Employee recursive example</a:t>
            </a:r>
          </a:p>
        </p:txBody>
      </p:sp>
      <p:grpSp>
        <p:nvGrpSpPr>
          <p:cNvPr id="5" name="Group 4"/>
          <p:cNvGrpSpPr>
            <a:grpSpLocks noGrp="1" noUngrp="1" noChangeAspect="1"/>
          </p:cNvGrpSpPr>
          <p:nvPr/>
        </p:nvGrpSpPr>
        <p:grpSpPr>
          <a:xfrm>
            <a:off x="4794704" y="1159005"/>
            <a:ext cx="5573348" cy="4271149"/>
            <a:chOff x="3146425" y="1919288"/>
            <a:chExt cx="5897563" cy="4519612"/>
          </a:xfrm>
        </p:grpSpPr>
        <p:pic>
          <p:nvPicPr>
            <p:cNvPr id="3" name="Picture 2" descr="f10-06-9780124114616"/>
            <p:cNvPicPr>
              <a:picLocks noRot="1" noChangeAspect="1" noMove="1" noResize="1"/>
            </p:cNvPicPr>
            <p:nvPr isPhoto="1"/>
          </p:nvPicPr>
          <p:blipFill>
            <a:blip r:embed="rId2" cstate="print">
              <a:lum/>
              <a:extLst>
                <a:ext uri="{28A0092B-C50C-407E-A947-70E740481C1C}">
                  <a14:useLocalDpi xmlns:a14="http://schemas.microsoft.com/office/drawing/2010/main" val="0"/>
                </a:ext>
              </a:extLst>
            </a:blip>
            <a:stretch>
              <a:fillRect/>
            </a:stretch>
          </p:blipFill>
          <p:spPr>
            <a:xfrm>
              <a:off x="3146425" y="1919288"/>
              <a:ext cx="5897563" cy="4138612"/>
            </a:xfrm>
            <a:prstGeom prst="rect">
              <a:avLst/>
            </a:prstGeom>
            <a:noFill/>
            <a:ln>
              <a:noFill/>
            </a:ln>
          </p:spPr>
        </p:pic>
        <p:sp>
          <p:nvSpPr>
            <p:cNvPr id="4" name="Rectangle 3"/>
            <p:cNvSpPr/>
            <p:nvPr/>
          </p:nvSpPr>
          <p:spPr>
            <a:xfrm>
              <a:off x="3146425" y="6096000"/>
              <a:ext cx="5897563" cy="342900"/>
            </a:xfrm>
            <a:prstGeom prst="rect">
              <a:avLst/>
            </a:prstGeom>
            <a:noFill/>
            <a:ln>
              <a:noFill/>
            </a:ln>
          </p:spPr>
          <p:txBody>
            <a:bodyPr anchor="ctr">
              <a:normAutofit fontScale="85000" lnSpcReduction="20000"/>
            </a:bodyPr>
            <a:lstStyle/>
            <a:p>
              <a:pPr algn="ctr"/>
              <a:r>
                <a:rPr lang="en-US" sz="2124" dirty="0"/>
                <a:t>f10-06</a:t>
              </a:r>
            </a:p>
          </p:txBody>
        </p:sp>
      </p:grpSp>
      <p:sp>
        <p:nvSpPr>
          <p:cNvPr id="7" name="TextBox 6">
            <a:extLst>
              <a:ext uri="{FF2B5EF4-FFF2-40B4-BE49-F238E27FC236}">
                <a16:creationId xmlns:a16="http://schemas.microsoft.com/office/drawing/2014/main" id="{55CAA5AD-36DA-6CFA-DF7A-BB83BC747763}"/>
              </a:ext>
            </a:extLst>
          </p:cNvPr>
          <p:cNvSpPr txBox="1"/>
          <p:nvPr/>
        </p:nvSpPr>
        <p:spPr>
          <a:xfrm>
            <a:off x="124271" y="325899"/>
            <a:ext cx="10881185" cy="582595"/>
          </a:xfrm>
          <a:prstGeom prst="rect">
            <a:avLst/>
          </a:prstGeom>
          <a:noFill/>
        </p:spPr>
        <p:txBody>
          <a:bodyPr wrap="square">
            <a:spAutoFit/>
          </a:bodyPr>
          <a:lstStyle/>
          <a:p>
            <a:r>
              <a:rPr lang="en-GB" sz="3186" dirty="0">
                <a:latin typeface="+mj-lt"/>
                <a:ea typeface="+mj-ea"/>
                <a:cs typeface="+mj-cs"/>
              </a:rPr>
              <a:t>Working with Variable-Depth Hierarchies: (1) Recursive Pointer</a:t>
            </a:r>
          </a:p>
        </p:txBody>
      </p:sp>
      <p:sp>
        <p:nvSpPr>
          <p:cNvPr id="10" name="TextBox 9">
            <a:extLst>
              <a:ext uri="{FF2B5EF4-FFF2-40B4-BE49-F238E27FC236}">
                <a16:creationId xmlns:a16="http://schemas.microsoft.com/office/drawing/2014/main" id="{E2599128-1593-F270-644F-70E68CC7CA42}"/>
              </a:ext>
            </a:extLst>
          </p:cNvPr>
          <p:cNvSpPr txBox="1"/>
          <p:nvPr/>
        </p:nvSpPr>
        <p:spPr>
          <a:xfrm>
            <a:off x="454023" y="5430154"/>
            <a:ext cx="9880603" cy="1563120"/>
          </a:xfrm>
          <a:prstGeom prst="rect">
            <a:avLst/>
          </a:prstGeom>
          <a:noFill/>
        </p:spPr>
        <p:txBody>
          <a:bodyPr wrap="square">
            <a:spAutoFit/>
          </a:bodyPr>
          <a:lstStyle/>
          <a:p>
            <a:pPr algn="justLow"/>
            <a:r>
              <a:rPr lang="en-GB" sz="1593" b="1" dirty="0">
                <a:solidFill>
                  <a:srgbClr val="D1002B"/>
                </a:solidFill>
                <a:latin typeface="NotoSerif"/>
              </a:rPr>
              <a:t>Figure 10.6 </a:t>
            </a:r>
            <a:r>
              <a:rPr lang="en-GB" sz="1593" dirty="0">
                <a:solidFill>
                  <a:srgbClr val="3A3A47"/>
                </a:solidFill>
                <a:latin typeface="Palatino" pitchFamily="2" charset="77"/>
              </a:rPr>
              <a:t>also illustrates how the fact tables, </a:t>
            </a:r>
            <a:r>
              <a:rPr lang="en-GB" sz="1593" i="1" dirty="0" err="1">
                <a:solidFill>
                  <a:srgbClr val="3A3A47"/>
                </a:solidFill>
                <a:latin typeface="Palatino" pitchFamily="2" charset="77"/>
              </a:rPr>
              <a:t>FactRellerSales</a:t>
            </a:r>
            <a:r>
              <a:rPr lang="en-GB" sz="1593" i="1" dirty="0">
                <a:solidFill>
                  <a:srgbClr val="3A3A47"/>
                </a:solidFill>
                <a:latin typeface="Palatino" pitchFamily="2" charset="77"/>
              </a:rPr>
              <a:t> </a:t>
            </a:r>
            <a:r>
              <a:rPr lang="en-GB" sz="1593" dirty="0">
                <a:solidFill>
                  <a:srgbClr val="3A3A47"/>
                </a:solidFill>
                <a:latin typeface="Palatino" pitchFamily="2" charset="77"/>
              </a:rPr>
              <a:t>and </a:t>
            </a:r>
            <a:r>
              <a:rPr lang="en-GB" sz="1593" i="1" dirty="0" err="1">
                <a:solidFill>
                  <a:srgbClr val="3A3A47"/>
                </a:solidFill>
                <a:latin typeface="Palatino" pitchFamily="2" charset="77"/>
              </a:rPr>
              <a:t>FactSalesQuota</a:t>
            </a:r>
            <a:r>
              <a:rPr lang="en-GB" sz="1593" dirty="0">
                <a:solidFill>
                  <a:srgbClr val="3A3A47"/>
                </a:solidFill>
                <a:latin typeface="Palatino" pitchFamily="2" charset="77"/>
              </a:rPr>
              <a:t>, are linked to the employee dimension table </a:t>
            </a:r>
            <a:r>
              <a:rPr lang="en-GB" sz="1593" i="1" dirty="0" err="1">
                <a:solidFill>
                  <a:srgbClr val="3A3A47"/>
                </a:solidFill>
                <a:latin typeface="Palatino" pitchFamily="2" charset="77"/>
              </a:rPr>
              <a:t>DimEmployee</a:t>
            </a:r>
            <a:r>
              <a:rPr lang="en-GB" sz="1593" i="1" dirty="0">
                <a:solidFill>
                  <a:srgbClr val="3A3A47"/>
                </a:solidFill>
                <a:latin typeface="Palatino" pitchFamily="2" charset="77"/>
              </a:rPr>
              <a:t> </a:t>
            </a:r>
            <a:r>
              <a:rPr lang="en-GB" sz="1593" dirty="0">
                <a:solidFill>
                  <a:srgbClr val="3A3A47"/>
                </a:solidFill>
                <a:latin typeface="Palatino" pitchFamily="2" charset="77"/>
              </a:rPr>
              <a:t>by using the foreign key </a:t>
            </a:r>
            <a:r>
              <a:rPr lang="en-GB" sz="1593" i="1" dirty="0" err="1">
                <a:solidFill>
                  <a:srgbClr val="3A3A47"/>
                </a:solidFill>
                <a:latin typeface="Palatino" pitchFamily="2" charset="77"/>
              </a:rPr>
              <a:t>EmployeeKey</a:t>
            </a:r>
            <a:r>
              <a:rPr lang="en-GB" sz="1593" dirty="0">
                <a:solidFill>
                  <a:srgbClr val="3A3A47"/>
                </a:solidFill>
                <a:latin typeface="Palatino" pitchFamily="2" charset="77"/>
              </a:rPr>
              <a:t>. The intent of the relationship is to determine which employee was responsible for a sale along with his or her sales quota, and then use the recursive relationship to aggregate the measures up to the top person in the organizational chart. You would only be able to perform the aggregation with </a:t>
            </a:r>
            <a:r>
              <a:rPr lang="en-GB" sz="1593" dirty="0">
                <a:solidFill>
                  <a:srgbClr val="0070C0"/>
                </a:solidFill>
                <a:latin typeface="Palatino" pitchFamily="2" charset="77"/>
              </a:rPr>
              <a:t>custom coding and not with BI tools or standard SQL. </a:t>
            </a:r>
            <a:endParaRPr lang="en-GB" sz="1593" dirty="0">
              <a:solidFill>
                <a:srgbClr val="0070C0"/>
              </a:solidFill>
            </a:endParaRPr>
          </a:p>
          <a:p>
            <a:endParaRPr lang="en-GB" sz="1593" dirty="0"/>
          </a:p>
        </p:txBody>
      </p:sp>
      <p:sp>
        <p:nvSpPr>
          <p:cNvPr id="11" name="Slide Number Placeholder 10">
            <a:extLst>
              <a:ext uri="{FF2B5EF4-FFF2-40B4-BE49-F238E27FC236}">
                <a16:creationId xmlns:a16="http://schemas.microsoft.com/office/drawing/2014/main" id="{071C42E7-69FB-F466-FF64-270924793CED}"/>
              </a:ext>
            </a:extLst>
          </p:cNvPr>
          <p:cNvSpPr>
            <a:spLocks noGrp="1"/>
          </p:cNvSpPr>
          <p:nvPr>
            <p:ph type="sldNum" sz="quarter" idx="12"/>
          </p:nvPr>
        </p:nvSpPr>
        <p:spPr/>
        <p:txBody>
          <a:bodyPr/>
          <a:lstStyle/>
          <a:p>
            <a:fld id="{DD40C559-0D42-4D76-92B1-8C19F3BDA397}" type="slidenum">
              <a:rPr lang="en-US" smtClean="0"/>
              <a:t>9</a:t>
            </a:fld>
            <a:endParaRPr lang="en-US"/>
          </a:p>
        </p:txBody>
      </p:sp>
      <p:sp>
        <p:nvSpPr>
          <p:cNvPr id="13" name="TextBox 12">
            <a:extLst>
              <a:ext uri="{FF2B5EF4-FFF2-40B4-BE49-F238E27FC236}">
                <a16:creationId xmlns:a16="http://schemas.microsoft.com/office/drawing/2014/main" id="{A72B0CF1-D6FA-66A4-5FB3-76C4EAA897EB}"/>
              </a:ext>
            </a:extLst>
          </p:cNvPr>
          <p:cNvSpPr txBox="1"/>
          <p:nvPr/>
        </p:nvSpPr>
        <p:spPr>
          <a:xfrm>
            <a:off x="220887" y="1159005"/>
            <a:ext cx="4454981" cy="1815882"/>
          </a:xfrm>
          <a:prstGeom prst="rect">
            <a:avLst/>
          </a:prstGeom>
          <a:noFill/>
        </p:spPr>
        <p:txBody>
          <a:bodyPr wrap="square">
            <a:spAutoFit/>
          </a:bodyPr>
          <a:lstStyle/>
          <a:p>
            <a:r>
              <a:rPr lang="en-GB" sz="1400" dirty="0">
                <a:solidFill>
                  <a:schemeClr val="accent6">
                    <a:lumMod val="50000"/>
                  </a:schemeClr>
                </a:solidFill>
                <a:effectLst/>
                <a:latin typeface="Palatino" pitchFamily="2" charset="77"/>
              </a:rPr>
              <a:t>The term variable-depth hierarchy refers to both unbalanced and ragged hierarchies. </a:t>
            </a:r>
          </a:p>
          <a:p>
            <a:endParaRPr lang="en-GB" sz="1400" dirty="0">
              <a:solidFill>
                <a:schemeClr val="accent6">
                  <a:lumMod val="50000"/>
                </a:schemeClr>
              </a:solidFill>
              <a:latin typeface="Palatino" pitchFamily="2" charset="77"/>
            </a:endParaRPr>
          </a:p>
          <a:p>
            <a:r>
              <a:rPr lang="en-GB" sz="1400" dirty="0">
                <a:solidFill>
                  <a:schemeClr val="accent6">
                    <a:lumMod val="50000"/>
                  </a:schemeClr>
                </a:solidFill>
                <a:latin typeface="Palatino" pitchFamily="2" charset="77"/>
              </a:rPr>
              <a:t>For accurate results, you need to understand and implement your approach to handling these various levels and not simply leave it up to the BI tool to aggregate and drill down by using the hierarchy levels</a:t>
            </a:r>
            <a:r>
              <a:rPr lang="en-GB" sz="1400" dirty="0">
                <a:solidFill>
                  <a:srgbClr val="3A3A47"/>
                </a:solidFill>
                <a:effectLst/>
                <a:latin typeface="Palatino" pitchFamily="2" charset="77"/>
              </a:rPr>
              <a:t>. </a:t>
            </a:r>
            <a:endParaRPr lang="en-GB" sz="1400" dirty="0">
              <a:effectLst/>
            </a:endParaRPr>
          </a:p>
        </p:txBody>
      </p:sp>
    </p:spTree>
    <p:extLst>
      <p:ext uri="{BB962C8B-B14F-4D97-AF65-F5344CB8AC3E}">
        <p14:creationId xmlns:p14="http://schemas.microsoft.com/office/powerpoint/2010/main" val="22116876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5451</TotalTime>
  <Words>8188</Words>
  <Application>Microsoft Macintosh PowerPoint</Application>
  <PresentationFormat>Custom</PresentationFormat>
  <Paragraphs>408</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ArialMT</vt:lpstr>
      <vt:lpstr>Calibri</vt:lpstr>
      <vt:lpstr>Calibri Light</vt:lpstr>
      <vt:lpstr>Google Sans</vt:lpstr>
      <vt:lpstr>NotoSerif</vt:lpstr>
      <vt:lpstr>Palatino</vt:lpstr>
      <vt:lpstr>System Font Regular</vt:lpstr>
      <vt:lpstr>Times</vt:lpstr>
      <vt:lpstr>Office Theme</vt:lpstr>
      <vt:lpstr>Business Intelligence Guidebook – From Data Integration to Analytics</vt:lpstr>
      <vt:lpstr>Chapter 10  Business Intelligence Dimensional Modeling</vt:lpstr>
      <vt:lpstr>Outline</vt:lpstr>
      <vt:lpstr>Hierarchies</vt:lpstr>
      <vt:lpstr>Types of Hierarchies: (1) Balanced Hierarchies</vt:lpstr>
      <vt:lpstr>Types of Hierarchies: (2) Ragged Hierarchies</vt:lpstr>
      <vt:lpstr>Handling Ragged Hierarchies</vt:lpstr>
      <vt:lpstr>Types of Hierarchies: (3) Unbalanced hierarchies</vt:lpstr>
      <vt:lpstr>Employee recursive example</vt:lpstr>
      <vt:lpstr>Bridge table example</vt:lpstr>
      <vt:lpstr>Bridge table navigation – Traversing Down: top (summary) to detail, or Traversing Up – detail to top (summary)</vt:lpstr>
      <vt:lpstr>Bridge table navigation – Traversing Down: top (summary) to detail, or Traversing Up – detail to top (summary) - (Cont…)</vt:lpstr>
      <vt:lpstr>Dimension outriggers</vt:lpstr>
      <vt:lpstr>Slowly Changing Dimensions </vt:lpstr>
      <vt:lpstr>Slowly Changing Dimensions </vt:lpstr>
      <vt:lpstr>SCD type 1: Overwrite existing data</vt:lpstr>
      <vt:lpstr>Type 1 schema template</vt:lpstr>
      <vt:lpstr>PowerPoint Presentation</vt:lpstr>
      <vt:lpstr>SCD type 2 : Create new row</vt:lpstr>
      <vt:lpstr>SCD type 2 template</vt:lpstr>
      <vt:lpstr>SCD type 2 schema template example</vt:lpstr>
      <vt:lpstr>Fact table links to SCD type 2 dimension</vt:lpstr>
      <vt:lpstr>SCD type 3: Track Changes Using Separate Columns but Overwrite the Rest </vt:lpstr>
      <vt:lpstr>SCD type 3 template</vt:lpstr>
      <vt:lpstr>Fact table links to SCD type 3 dimension</vt:lpstr>
      <vt:lpstr>Slowly and rapidly changing attributes</vt:lpstr>
      <vt:lpstr>Customer dimension with both slowly and rapidly changing attributes</vt:lpstr>
      <vt:lpstr>Customer dimension example split into primary and mini-dimensions</vt:lpstr>
      <vt:lpstr>Customer dimension example with multiple mini-dimensions</vt:lpstr>
      <vt:lpstr>Customer dimension example with value-banded mini-dimensions</vt:lpstr>
      <vt:lpstr>Mini-Dimensions Need Outrigger </vt:lpstr>
      <vt:lpstr>Mini-dimension as outrigger</vt:lpstr>
      <vt:lpstr>Customer example type 5 with second mini-dimension</vt:lpstr>
      <vt:lpstr>Customer dimension example with hybrid mini-dimensions</vt:lpstr>
      <vt:lpstr>Employee example SCD type 6 (combine types 1+2+3 =6)</vt:lpstr>
      <vt:lpstr>SCD type 6 schema</vt:lpstr>
      <vt:lpstr>SCD type 7 schema (Type 7:use both types 1+2)</vt:lpstr>
      <vt:lpstr>SCD type 7 schema (Type 7:use both types 1+2)</vt:lpstr>
      <vt:lpstr>Causal dimensions</vt:lpstr>
      <vt:lpstr>Causal dimension examples</vt:lpstr>
      <vt:lpstr>Multivalued Dimensions</vt:lpstr>
      <vt:lpstr>Multivalued Dimensions: Bridge table approach</vt:lpstr>
      <vt:lpstr>Multivalued Dimensions: Bridge table approach (Cont.)</vt:lpstr>
      <vt:lpstr>Junk dimension example</vt:lpstr>
      <vt:lpstr>Value band reporting</vt:lpstr>
      <vt:lpstr>Value band reporting approaches</vt:lpstr>
      <vt:lpstr>Alternate dimensions</vt:lpstr>
      <vt:lpstr>Hot swappable dimension example</vt:lpstr>
      <vt:lpstr>Custom dimension groups</vt:lpstr>
      <vt:lpstr>Too Few or Too Many Dimensions </vt:lpstr>
    </vt:vector>
  </TitlesOfParts>
  <Company>MInerva Solutions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Guidebook</dc:title>
  <dc:creator>andrea harris</dc:creator>
  <cp:lastModifiedBy>Microsoft Office User</cp:lastModifiedBy>
  <cp:revision>224</cp:revision>
  <dcterms:created xsi:type="dcterms:W3CDTF">2015-03-20T17:31:54Z</dcterms:created>
  <dcterms:modified xsi:type="dcterms:W3CDTF">2024-02-18T16:20:27Z</dcterms:modified>
</cp:coreProperties>
</file>